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61" r:id="rId5"/>
    <p:sldId id="260" r:id="rId6"/>
    <p:sldId id="258" r:id="rId7"/>
    <p:sldId id="259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43" autoAdjust="0"/>
  </p:normalViewPr>
  <p:slideViewPr>
    <p:cSldViewPr snapToGrid="0">
      <p:cViewPr varScale="1">
        <p:scale>
          <a:sx n="73" d="100"/>
          <a:sy n="73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DB45-30D0-4DE1-9A62-26806DC7ED35}" type="datetimeFigureOut">
              <a:rPr lang="hr-HR" smtClean="0"/>
              <a:t>11.9.2018.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1148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DB45-30D0-4DE1-9A62-26806DC7ED35}" type="datetimeFigureOut">
              <a:rPr lang="hr-HR" smtClean="0"/>
              <a:t>11.9.2018.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350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DB45-30D0-4DE1-9A62-26806DC7ED35}" type="datetimeFigureOut">
              <a:rPr lang="hr-HR" smtClean="0"/>
              <a:t>11.9.2018.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251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DB45-30D0-4DE1-9A62-26806DC7ED35}" type="datetimeFigureOut">
              <a:rPr lang="hr-HR" smtClean="0"/>
              <a:t>11.9.2018.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638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DB45-30D0-4DE1-9A62-26806DC7ED35}" type="datetimeFigureOut">
              <a:rPr lang="hr-HR" smtClean="0"/>
              <a:t>11.9.2018.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822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DB45-30D0-4DE1-9A62-26806DC7ED35}" type="datetimeFigureOut">
              <a:rPr lang="hr-HR" smtClean="0"/>
              <a:t>11.9.2018.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9487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DB45-30D0-4DE1-9A62-26806DC7ED35}" type="datetimeFigureOut">
              <a:rPr lang="hr-HR" smtClean="0"/>
              <a:t>11.9.2018.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1076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DB45-30D0-4DE1-9A62-26806DC7ED35}" type="datetimeFigureOut">
              <a:rPr lang="hr-HR" smtClean="0"/>
              <a:t>11.9.2018.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26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DB45-30D0-4DE1-9A62-26806DC7ED35}" type="datetimeFigureOut">
              <a:rPr lang="hr-HR" smtClean="0"/>
              <a:t>11.9.2018.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940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DB45-30D0-4DE1-9A62-26806DC7ED35}" type="datetimeFigureOut">
              <a:rPr lang="hr-HR" smtClean="0"/>
              <a:t>11.9.2018.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2442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DB45-30D0-4DE1-9A62-26806DC7ED35}" type="datetimeFigureOut">
              <a:rPr lang="hr-HR" smtClean="0"/>
              <a:t>11.9.2018.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1710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0DB45-30D0-4DE1-9A62-26806DC7ED35}" type="datetimeFigureOut">
              <a:rPr lang="hr-HR" smtClean="0"/>
              <a:t>11.9.2018.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032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ic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459588"/>
              </p:ext>
            </p:extLst>
          </p:nvPr>
        </p:nvGraphicFramePr>
        <p:xfrm>
          <a:off x="1454727" y="0"/>
          <a:ext cx="8372319" cy="7329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337">
                  <a:extLst>
                    <a:ext uri="{9D8B030D-6E8A-4147-A177-3AD203B41FA5}">
                      <a16:colId xmlns:a16="http://schemas.microsoft.com/office/drawing/2014/main" val="3163355981"/>
                    </a:ext>
                  </a:extLst>
                </a:gridCol>
                <a:gridCol w="2599913">
                  <a:extLst>
                    <a:ext uri="{9D8B030D-6E8A-4147-A177-3AD203B41FA5}">
                      <a16:colId xmlns:a16="http://schemas.microsoft.com/office/drawing/2014/main" val="2741299145"/>
                    </a:ext>
                  </a:extLst>
                </a:gridCol>
                <a:gridCol w="1306769">
                  <a:extLst>
                    <a:ext uri="{9D8B030D-6E8A-4147-A177-3AD203B41FA5}">
                      <a16:colId xmlns:a16="http://schemas.microsoft.com/office/drawing/2014/main" val="1220776929"/>
                    </a:ext>
                  </a:extLst>
                </a:gridCol>
                <a:gridCol w="1101795">
                  <a:extLst>
                    <a:ext uri="{9D8B030D-6E8A-4147-A177-3AD203B41FA5}">
                      <a16:colId xmlns:a16="http://schemas.microsoft.com/office/drawing/2014/main" val="1642551263"/>
                    </a:ext>
                  </a:extLst>
                </a:gridCol>
                <a:gridCol w="1136226">
                  <a:extLst>
                    <a:ext uri="{9D8B030D-6E8A-4147-A177-3AD203B41FA5}">
                      <a16:colId xmlns:a16="http://schemas.microsoft.com/office/drawing/2014/main" val="2849577251"/>
                    </a:ext>
                  </a:extLst>
                </a:gridCol>
                <a:gridCol w="1859279">
                  <a:extLst>
                    <a:ext uri="{9D8B030D-6E8A-4147-A177-3AD203B41FA5}">
                      <a16:colId xmlns:a16="http://schemas.microsoft.com/office/drawing/2014/main" val="1849807100"/>
                    </a:ext>
                  </a:extLst>
                </a:gridCol>
              </a:tblGrid>
              <a:tr h="38626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NASTAVNI PREDMET</a:t>
                      </a:r>
                      <a:endParaRPr lang="hr-H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BROJ SATI KONZULTACIJA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4848361"/>
                  </a:ext>
                </a:extLst>
              </a:tr>
              <a:tr h="92991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SKUPNE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INDIVIDUALNE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UKUPNO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RADNIH DANA</a:t>
                      </a:r>
                      <a:endParaRPr lang="hr-HR" sz="1800" b="1" i="1" kern="1200" dirty="0">
                        <a:solidFill>
                          <a:schemeClr val="dk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45677762"/>
                  </a:ext>
                </a:extLst>
              </a:tr>
              <a:tr h="38626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Hrvatski jezik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11903191"/>
                  </a:ext>
                </a:extLst>
              </a:tr>
              <a:tr h="38626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Strani jezik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10603615"/>
                  </a:ext>
                </a:extLst>
              </a:tr>
              <a:tr h="38626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Povijest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4794651"/>
                  </a:ext>
                </a:extLst>
              </a:tr>
              <a:tr h="68888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Tjelesna i zdravstvena kultura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82457965"/>
                  </a:ext>
                </a:extLst>
              </a:tr>
              <a:tr h="38626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Etika ili vjeronauk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13482173"/>
                  </a:ext>
                </a:extLst>
              </a:tr>
              <a:tr h="38626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Geografija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4187010"/>
                  </a:ext>
                </a:extLst>
              </a:tr>
              <a:tr h="38626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Matematika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3233571"/>
                  </a:ext>
                </a:extLst>
              </a:tr>
              <a:tr h="38626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Fizika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3741872"/>
                  </a:ext>
                </a:extLst>
              </a:tr>
              <a:tr h="38626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Računalstvo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78623692"/>
                  </a:ext>
                </a:extLst>
              </a:tr>
              <a:tr h="68888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Osnove prijevoza i prijenosa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64062751"/>
                  </a:ext>
                </a:extLst>
              </a:tr>
              <a:tr h="38626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Goriva i maziva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568579"/>
                  </a:ext>
                </a:extLst>
              </a:tr>
              <a:tr h="38626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Cestovna vozila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3245782"/>
                  </a:ext>
                </a:extLst>
              </a:tr>
              <a:tr h="38626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Praktična nastava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9543913"/>
                  </a:ext>
                </a:extLst>
              </a:tr>
              <a:tr h="38626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Ukupno</a:t>
                      </a:r>
                      <a:r>
                        <a:rPr lang="hr-HR" sz="20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15391917"/>
                  </a:ext>
                </a:extLst>
              </a:tr>
            </a:tbl>
          </a:graphicData>
        </a:graphic>
      </p:graphicFrame>
      <p:sp>
        <p:nvSpPr>
          <p:cNvPr id="4" name="Pravokutnik 3"/>
          <p:cNvSpPr/>
          <p:nvPr/>
        </p:nvSpPr>
        <p:spPr>
          <a:xfrm>
            <a:off x="121186" y="164160"/>
            <a:ext cx="73722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dirty="0" smtClean="0"/>
              <a:t>Razred 1. 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2060355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546091"/>
              </p:ext>
            </p:extLst>
          </p:nvPr>
        </p:nvGraphicFramePr>
        <p:xfrm>
          <a:off x="1790408" y="0"/>
          <a:ext cx="8036638" cy="124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569">
                  <a:extLst>
                    <a:ext uri="{9D8B030D-6E8A-4147-A177-3AD203B41FA5}">
                      <a16:colId xmlns:a16="http://schemas.microsoft.com/office/drawing/2014/main" val="3163355981"/>
                    </a:ext>
                  </a:extLst>
                </a:gridCol>
                <a:gridCol w="2495672">
                  <a:extLst>
                    <a:ext uri="{9D8B030D-6E8A-4147-A177-3AD203B41FA5}">
                      <a16:colId xmlns:a16="http://schemas.microsoft.com/office/drawing/2014/main" val="2741299145"/>
                    </a:ext>
                  </a:extLst>
                </a:gridCol>
                <a:gridCol w="1254375">
                  <a:extLst>
                    <a:ext uri="{9D8B030D-6E8A-4147-A177-3AD203B41FA5}">
                      <a16:colId xmlns:a16="http://schemas.microsoft.com/office/drawing/2014/main" val="1220776929"/>
                    </a:ext>
                  </a:extLst>
                </a:gridCol>
                <a:gridCol w="1057619">
                  <a:extLst>
                    <a:ext uri="{9D8B030D-6E8A-4147-A177-3AD203B41FA5}">
                      <a16:colId xmlns:a16="http://schemas.microsoft.com/office/drawing/2014/main" val="1642551263"/>
                    </a:ext>
                  </a:extLst>
                </a:gridCol>
                <a:gridCol w="1090670">
                  <a:extLst>
                    <a:ext uri="{9D8B030D-6E8A-4147-A177-3AD203B41FA5}">
                      <a16:colId xmlns:a16="http://schemas.microsoft.com/office/drawing/2014/main" val="2849577251"/>
                    </a:ext>
                  </a:extLst>
                </a:gridCol>
                <a:gridCol w="1784733">
                  <a:extLst>
                    <a:ext uri="{9D8B030D-6E8A-4147-A177-3AD203B41FA5}">
                      <a16:colId xmlns:a16="http://schemas.microsoft.com/office/drawing/2014/main" val="1849807100"/>
                    </a:ext>
                  </a:extLst>
                </a:gridCol>
              </a:tblGrid>
              <a:tr h="36573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NASTAVNI PREDMET</a:t>
                      </a:r>
                      <a:endParaRPr lang="hr-H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BROJ SATI KONZULTACIJA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4848361"/>
                  </a:ext>
                </a:extLst>
              </a:tr>
              <a:tr h="57891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SKUPNE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INDIVIDUALNE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UKUPNO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RADNIH DANA</a:t>
                      </a:r>
                      <a:endParaRPr lang="hr-HR" sz="1800" b="1" i="1" kern="1200" dirty="0">
                        <a:solidFill>
                          <a:schemeClr val="dk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45677762"/>
                  </a:ext>
                </a:extLst>
              </a:tr>
            </a:tbl>
          </a:graphicData>
        </a:graphic>
      </p:graphicFrame>
      <p:graphicFrame>
        <p:nvGraphicFramePr>
          <p:cNvPr id="6" name="Tablic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971062"/>
              </p:ext>
            </p:extLst>
          </p:nvPr>
        </p:nvGraphicFramePr>
        <p:xfrm>
          <a:off x="1759875" y="875384"/>
          <a:ext cx="8174516" cy="626491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2078">
                  <a:extLst>
                    <a:ext uri="{9D8B030D-6E8A-4147-A177-3AD203B41FA5}">
                      <a16:colId xmlns:a16="http://schemas.microsoft.com/office/drawing/2014/main" val="2083985869"/>
                    </a:ext>
                  </a:extLst>
                </a:gridCol>
                <a:gridCol w="2547226">
                  <a:extLst>
                    <a:ext uri="{9D8B030D-6E8A-4147-A177-3AD203B41FA5}">
                      <a16:colId xmlns:a16="http://schemas.microsoft.com/office/drawing/2014/main" val="311841269"/>
                    </a:ext>
                  </a:extLst>
                </a:gridCol>
                <a:gridCol w="1301666">
                  <a:extLst>
                    <a:ext uri="{9D8B030D-6E8A-4147-A177-3AD203B41FA5}">
                      <a16:colId xmlns:a16="http://schemas.microsoft.com/office/drawing/2014/main" val="1642435216"/>
                    </a:ext>
                  </a:extLst>
                </a:gridCol>
                <a:gridCol w="1088462">
                  <a:extLst>
                    <a:ext uri="{9D8B030D-6E8A-4147-A177-3AD203B41FA5}">
                      <a16:colId xmlns:a16="http://schemas.microsoft.com/office/drawing/2014/main" val="4020212132"/>
                    </a:ext>
                  </a:extLst>
                </a:gridCol>
                <a:gridCol w="1099683">
                  <a:extLst>
                    <a:ext uri="{9D8B030D-6E8A-4147-A177-3AD203B41FA5}">
                      <a16:colId xmlns:a16="http://schemas.microsoft.com/office/drawing/2014/main" val="3373712796"/>
                    </a:ext>
                  </a:extLst>
                </a:gridCol>
                <a:gridCol w="1795401">
                  <a:extLst>
                    <a:ext uri="{9D8B030D-6E8A-4147-A177-3AD203B41FA5}">
                      <a16:colId xmlns:a16="http://schemas.microsoft.com/office/drawing/2014/main" val="3975308025"/>
                    </a:ext>
                  </a:extLst>
                </a:gridCol>
              </a:tblGrid>
              <a:tr h="366602">
                <a:tc>
                  <a:txBody>
                    <a:bodyPr/>
                    <a:lstStyle/>
                    <a:p>
                      <a:pPr marL="0" lvl="0" indent="-3429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Hrvatski jezik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00212"/>
                  </a:ext>
                </a:extLst>
              </a:tr>
              <a:tr h="362413">
                <a:tc>
                  <a:txBody>
                    <a:bodyPr/>
                    <a:lstStyle/>
                    <a:p>
                      <a:pPr marL="0" lvl="0" indent="-3429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Strani jezik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468792"/>
                  </a:ext>
                </a:extLst>
              </a:tr>
              <a:tr h="645499">
                <a:tc>
                  <a:txBody>
                    <a:bodyPr/>
                    <a:lstStyle/>
                    <a:p>
                      <a:pPr marL="0" lvl="0" indent="-3429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Tjelesna i zdravstvena kultura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089213"/>
                  </a:ext>
                </a:extLst>
              </a:tr>
              <a:tr h="438526">
                <a:tc>
                  <a:txBody>
                    <a:bodyPr/>
                    <a:lstStyle/>
                    <a:p>
                      <a:pPr marL="0" lvl="0" indent="-3429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Etika ili vjeronauk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112072"/>
                  </a:ext>
                </a:extLst>
              </a:tr>
              <a:tr h="438526">
                <a:tc>
                  <a:txBody>
                    <a:bodyPr/>
                    <a:lstStyle/>
                    <a:p>
                      <a:pPr marL="0" lvl="0" indent="-3429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Geografija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80828"/>
                  </a:ext>
                </a:extLst>
              </a:tr>
              <a:tr h="438526">
                <a:tc>
                  <a:txBody>
                    <a:bodyPr/>
                    <a:lstStyle/>
                    <a:p>
                      <a:pPr marL="0" lvl="0" indent="-3429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Matematika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064031"/>
                  </a:ext>
                </a:extLst>
              </a:tr>
              <a:tr h="438526">
                <a:tc>
                  <a:txBody>
                    <a:bodyPr/>
                    <a:lstStyle/>
                    <a:p>
                      <a:pPr marL="0" lvl="0" indent="-3429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Cestovna vozila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279540"/>
                  </a:ext>
                </a:extLst>
              </a:tr>
              <a:tr h="645499">
                <a:tc>
                  <a:txBody>
                    <a:bodyPr/>
                    <a:lstStyle/>
                    <a:p>
                      <a:pPr marL="0" lvl="0" indent="-3429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Prva pomoć u cestovnom prometu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799677"/>
                  </a:ext>
                </a:extLst>
              </a:tr>
              <a:tr h="438526">
                <a:tc>
                  <a:txBody>
                    <a:bodyPr/>
                    <a:lstStyle/>
                    <a:p>
                      <a:pPr marL="0" lvl="0" indent="-3429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Prometna kultura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511824"/>
                  </a:ext>
                </a:extLst>
              </a:tr>
              <a:tr h="645499">
                <a:tc>
                  <a:txBody>
                    <a:bodyPr/>
                    <a:lstStyle/>
                    <a:p>
                      <a:pPr marL="0" lvl="0" indent="-3429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Propisi u cestovnom prometu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082708"/>
                  </a:ext>
                </a:extLst>
              </a:tr>
              <a:tr h="968249">
                <a:tc>
                  <a:txBody>
                    <a:bodyPr/>
                    <a:lstStyle/>
                    <a:p>
                      <a:pPr marL="0" lvl="0" indent="-3429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Praktična nastava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Obavlja se u poduzeću ili u</a:t>
                      </a:r>
                      <a:r>
                        <a:rPr lang="hr-HR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GŠ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179004"/>
                  </a:ext>
                </a:extLst>
              </a:tr>
              <a:tr h="438526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Ukupno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8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8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47+P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63392"/>
                  </a:ext>
                </a:extLst>
              </a:tr>
            </a:tbl>
          </a:graphicData>
        </a:graphic>
      </p:graphicFrame>
      <p:graphicFrame>
        <p:nvGraphicFramePr>
          <p:cNvPr id="7" name="Tablic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402627"/>
              </p:ext>
            </p:extLst>
          </p:nvPr>
        </p:nvGraphicFramePr>
        <p:xfrm>
          <a:off x="0" y="875384"/>
          <a:ext cx="164151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513">
                  <a:extLst>
                    <a:ext uri="{9D8B030D-6E8A-4147-A177-3AD203B41FA5}">
                      <a16:colId xmlns:a16="http://schemas.microsoft.com/office/drawing/2014/main" val="29090586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2. razred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50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5281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457008"/>
              </p:ext>
            </p:extLst>
          </p:nvPr>
        </p:nvGraphicFramePr>
        <p:xfrm>
          <a:off x="2049138" y="1166285"/>
          <a:ext cx="9281082" cy="586153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000350">
                  <a:extLst>
                    <a:ext uri="{9D8B030D-6E8A-4147-A177-3AD203B41FA5}">
                      <a16:colId xmlns:a16="http://schemas.microsoft.com/office/drawing/2014/main" val="4097348264"/>
                    </a:ext>
                  </a:extLst>
                </a:gridCol>
                <a:gridCol w="1546847">
                  <a:extLst>
                    <a:ext uri="{9D8B030D-6E8A-4147-A177-3AD203B41FA5}">
                      <a16:colId xmlns:a16="http://schemas.microsoft.com/office/drawing/2014/main" val="1184930860"/>
                    </a:ext>
                  </a:extLst>
                </a:gridCol>
                <a:gridCol w="1266814">
                  <a:extLst>
                    <a:ext uri="{9D8B030D-6E8A-4147-A177-3AD203B41FA5}">
                      <a16:colId xmlns:a16="http://schemas.microsoft.com/office/drawing/2014/main" val="3611479039"/>
                    </a:ext>
                  </a:extLst>
                </a:gridCol>
                <a:gridCol w="1333489">
                  <a:extLst>
                    <a:ext uri="{9D8B030D-6E8A-4147-A177-3AD203B41FA5}">
                      <a16:colId xmlns:a16="http://schemas.microsoft.com/office/drawing/2014/main" val="3885884822"/>
                    </a:ext>
                  </a:extLst>
                </a:gridCol>
                <a:gridCol w="2133582">
                  <a:extLst>
                    <a:ext uri="{9D8B030D-6E8A-4147-A177-3AD203B41FA5}">
                      <a16:colId xmlns:a16="http://schemas.microsoft.com/office/drawing/2014/main" val="2857173276"/>
                    </a:ext>
                  </a:extLst>
                </a:gridCol>
              </a:tblGrid>
              <a:tr h="3789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Hrvatski jezik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531549"/>
                  </a:ext>
                </a:extLst>
              </a:tr>
              <a:tr h="374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Strani jezik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581905"/>
                  </a:ext>
                </a:extLst>
              </a:tr>
              <a:tr h="740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Politika i gospodarstvo 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711886"/>
                  </a:ext>
                </a:extLst>
              </a:tr>
              <a:tr h="740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Tjelesna i zdravstvena kultura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50961"/>
                  </a:ext>
                </a:extLst>
              </a:tr>
              <a:tr h="45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Etika ili vjeronauk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813344"/>
                  </a:ext>
                </a:extLst>
              </a:tr>
              <a:tr h="45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Matematika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945295"/>
                  </a:ext>
                </a:extLst>
              </a:tr>
              <a:tr h="45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Cestovna vozila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253314"/>
                  </a:ext>
                </a:extLst>
              </a:tr>
              <a:tr h="45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Prijevoz tereta 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363023"/>
                  </a:ext>
                </a:extLst>
              </a:tr>
              <a:tr h="45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Prijevoz putnika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3976"/>
                  </a:ext>
                </a:extLst>
              </a:tr>
              <a:tr h="45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Prometna tehnika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097784"/>
                  </a:ext>
                </a:extLst>
              </a:tr>
              <a:tr h="45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Praktična nastava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224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224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291785"/>
                  </a:ext>
                </a:extLst>
              </a:tr>
              <a:tr h="453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solidFill>
                            <a:schemeClr val="tx1"/>
                          </a:solidFill>
                          <a:effectLst/>
                        </a:rPr>
                        <a:t>Ukupno</a:t>
                      </a:r>
                      <a:endParaRPr lang="hr-HR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-</a:t>
                      </a:r>
                      <a:endParaRPr lang="hr-H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45</a:t>
                      </a:r>
                      <a:endParaRPr lang="hr-H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45</a:t>
                      </a:r>
                      <a:endParaRPr lang="hr-H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43+P</a:t>
                      </a:r>
                      <a:endParaRPr lang="hr-HR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600917"/>
                  </a:ext>
                </a:extLst>
              </a:tr>
            </a:tbl>
          </a:graphicData>
        </a:graphic>
      </p:graphicFrame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824230"/>
              </p:ext>
            </p:extLst>
          </p:nvPr>
        </p:nvGraphicFramePr>
        <p:xfrm>
          <a:off x="1787236" y="-79939"/>
          <a:ext cx="8036638" cy="124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569">
                  <a:extLst>
                    <a:ext uri="{9D8B030D-6E8A-4147-A177-3AD203B41FA5}">
                      <a16:colId xmlns:a16="http://schemas.microsoft.com/office/drawing/2014/main" val="912389959"/>
                    </a:ext>
                  </a:extLst>
                </a:gridCol>
                <a:gridCol w="2495672">
                  <a:extLst>
                    <a:ext uri="{9D8B030D-6E8A-4147-A177-3AD203B41FA5}">
                      <a16:colId xmlns:a16="http://schemas.microsoft.com/office/drawing/2014/main" val="1958173988"/>
                    </a:ext>
                  </a:extLst>
                </a:gridCol>
                <a:gridCol w="1254375">
                  <a:extLst>
                    <a:ext uri="{9D8B030D-6E8A-4147-A177-3AD203B41FA5}">
                      <a16:colId xmlns:a16="http://schemas.microsoft.com/office/drawing/2014/main" val="3788698451"/>
                    </a:ext>
                  </a:extLst>
                </a:gridCol>
                <a:gridCol w="1057619">
                  <a:extLst>
                    <a:ext uri="{9D8B030D-6E8A-4147-A177-3AD203B41FA5}">
                      <a16:colId xmlns:a16="http://schemas.microsoft.com/office/drawing/2014/main" val="3203222408"/>
                    </a:ext>
                  </a:extLst>
                </a:gridCol>
                <a:gridCol w="1090670">
                  <a:extLst>
                    <a:ext uri="{9D8B030D-6E8A-4147-A177-3AD203B41FA5}">
                      <a16:colId xmlns:a16="http://schemas.microsoft.com/office/drawing/2014/main" val="480953278"/>
                    </a:ext>
                  </a:extLst>
                </a:gridCol>
                <a:gridCol w="1784733">
                  <a:extLst>
                    <a:ext uri="{9D8B030D-6E8A-4147-A177-3AD203B41FA5}">
                      <a16:colId xmlns:a16="http://schemas.microsoft.com/office/drawing/2014/main" val="4188755685"/>
                    </a:ext>
                  </a:extLst>
                </a:gridCol>
              </a:tblGrid>
              <a:tr h="36573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NASTAVNI PREDMET</a:t>
                      </a:r>
                      <a:endParaRPr lang="hr-H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BROJ SATI KONZULTACIJA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11358366"/>
                  </a:ext>
                </a:extLst>
              </a:tr>
              <a:tr h="57891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SKUPNE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INDIVIDUALNE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UKUPNO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RADNIH DANA</a:t>
                      </a:r>
                      <a:endParaRPr lang="hr-HR" sz="1800" b="1" i="1" kern="1200" dirty="0">
                        <a:solidFill>
                          <a:schemeClr val="dk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2953921"/>
                  </a:ext>
                </a:extLst>
              </a:tr>
            </a:tbl>
          </a:graphicData>
        </a:graphic>
      </p:graphicFrame>
      <p:graphicFrame>
        <p:nvGraphicFramePr>
          <p:cNvPr id="5" name="Tablic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383007"/>
              </p:ext>
            </p:extLst>
          </p:nvPr>
        </p:nvGraphicFramePr>
        <p:xfrm>
          <a:off x="412521" y="795445"/>
          <a:ext cx="163661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617">
                  <a:extLst>
                    <a:ext uri="{9D8B030D-6E8A-4147-A177-3AD203B41FA5}">
                      <a16:colId xmlns:a16="http://schemas.microsoft.com/office/drawing/2014/main" val="38191250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3. razred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472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943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432919"/>
              </p:ext>
            </p:extLst>
          </p:nvPr>
        </p:nvGraphicFramePr>
        <p:xfrm>
          <a:off x="-1" y="719666"/>
          <a:ext cx="11314323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4323">
                  <a:extLst>
                    <a:ext uri="{9D8B030D-6E8A-4147-A177-3AD203B41FA5}">
                      <a16:colId xmlns:a16="http://schemas.microsoft.com/office/drawing/2014/main" val="207848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hr-HR" sz="2400" dirty="0" smtClean="0">
                          <a:solidFill>
                            <a:schemeClr val="tx1"/>
                          </a:solidFill>
                        </a:rPr>
                        <a:t>Prava polaznika: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hr-HR" sz="2400" dirty="0" smtClean="0">
                          <a:solidFill>
                            <a:schemeClr val="tx1"/>
                          </a:solidFill>
                        </a:rPr>
                        <a:t>Prijevoz -osobni automobil ili javni prijevoz</a:t>
                      </a:r>
                      <a:r>
                        <a:rPr lang="hr-HR" sz="2400" baseline="0" dirty="0" smtClean="0">
                          <a:solidFill>
                            <a:schemeClr val="tx1"/>
                          </a:solidFill>
                        </a:rPr>
                        <a:t> uz predočenje vozne karte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hr-HR" sz="2400" baseline="0" dirty="0" smtClean="0">
                          <a:solidFill>
                            <a:schemeClr val="tx1"/>
                          </a:solidFill>
                        </a:rPr>
                        <a:t>Prijevoz osobnim automobilom: </a:t>
                      </a:r>
                      <a:r>
                        <a:rPr lang="hr-HR" sz="2400" b="0" baseline="0" dirty="0" smtClean="0">
                          <a:solidFill>
                            <a:schemeClr val="tx1"/>
                          </a:solidFill>
                        </a:rPr>
                        <a:t>2kn/km za prijevoz suputnika (vozač + minimalno 3 suputnika iz mjesta stanovanja dogovor između sebe tko vozi); isplata na kraju mjeseca za sve vožnje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hr-HR" sz="2400" b="1" baseline="0" dirty="0" smtClean="0">
                          <a:solidFill>
                            <a:schemeClr val="tx1"/>
                          </a:solidFill>
                        </a:rPr>
                        <a:t>Udžbenici </a:t>
                      </a:r>
                      <a:r>
                        <a:rPr lang="hr-HR" sz="2400" b="1" baseline="0" smtClean="0">
                          <a:solidFill>
                            <a:schemeClr val="tx1"/>
                          </a:solidFill>
                        </a:rPr>
                        <a:t>i bilježnice</a:t>
                      </a:r>
                      <a:endParaRPr lang="hr-HR" sz="24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hr-HR" sz="2400" b="1" baseline="0" dirty="0" smtClean="0">
                          <a:solidFill>
                            <a:schemeClr val="tx1"/>
                          </a:solidFill>
                        </a:rPr>
                        <a:t>Sredstva zaštite na radu (radno odijelo i obuća za one koju će biti na praksi u GŠ-ostaje u školi)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hr-HR" sz="2400" b="1" baseline="0" dirty="0" smtClean="0">
                          <a:solidFill>
                            <a:schemeClr val="tx1"/>
                          </a:solidFill>
                        </a:rPr>
                        <a:t>Liječnički pregled za 56 osoba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hr-HR" sz="2400" b="1" baseline="0" dirty="0" smtClean="0">
                          <a:solidFill>
                            <a:schemeClr val="tx1"/>
                          </a:solidFill>
                        </a:rPr>
                        <a:t>Polaganje svih ispita (1. puta besplatno)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hr-HR" sz="2400" b="1" baseline="0" dirty="0" smtClean="0">
                          <a:solidFill>
                            <a:schemeClr val="tx1"/>
                          </a:solidFill>
                        </a:rPr>
                        <a:t>Završni rad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hr-HR" sz="2400" b="1" baseline="0" dirty="0" smtClean="0">
                          <a:solidFill>
                            <a:schemeClr val="tx1"/>
                          </a:solidFill>
                        </a:rPr>
                        <a:t>Administrativni troškovi, uredski materijal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hr-H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771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195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6286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525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24311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362</Words>
  <Application>Microsoft Office PowerPoint</Application>
  <PresentationFormat>Široki zaslon</PresentationFormat>
  <Paragraphs>213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4" baseType="lpstr">
      <vt:lpstr>Arial</vt:lpstr>
      <vt:lpstr>Arial Narrow</vt:lpstr>
      <vt:lpstr>Book Antiqua</vt:lpstr>
      <vt:lpstr>Calibri</vt:lpstr>
      <vt:lpstr>Calibri Light</vt:lpstr>
      <vt:lpstr>Times New Roman</vt:lpstr>
      <vt:lpstr>Tema sustava Office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Korisnik</dc:creator>
  <cp:lastModifiedBy>Korisnik</cp:lastModifiedBy>
  <cp:revision>7</cp:revision>
  <dcterms:created xsi:type="dcterms:W3CDTF">2018-09-07T08:01:12Z</dcterms:created>
  <dcterms:modified xsi:type="dcterms:W3CDTF">2018-09-11T13:06:18Z</dcterms:modified>
</cp:coreProperties>
</file>