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1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114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350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251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638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82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948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107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2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940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244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171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0DB45-30D0-4DE1-9A62-26806DC7ED35}" type="datetimeFigureOut">
              <a:rPr lang="hr-HR" smtClean="0"/>
              <a:t>7.9.2018.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72FBA-27F9-41A3-BE6E-EE3CA7E4503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032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ic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80436"/>
              </p:ext>
            </p:extLst>
          </p:nvPr>
        </p:nvGraphicFramePr>
        <p:xfrm>
          <a:off x="1790408" y="0"/>
          <a:ext cx="8036638" cy="6939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69">
                  <a:extLst>
                    <a:ext uri="{9D8B030D-6E8A-4147-A177-3AD203B41FA5}">
                      <a16:colId xmlns:a16="http://schemas.microsoft.com/office/drawing/2014/main" val="3163355981"/>
                    </a:ext>
                  </a:extLst>
                </a:gridCol>
                <a:gridCol w="2495672">
                  <a:extLst>
                    <a:ext uri="{9D8B030D-6E8A-4147-A177-3AD203B41FA5}">
                      <a16:colId xmlns:a16="http://schemas.microsoft.com/office/drawing/2014/main" val="2741299145"/>
                    </a:ext>
                  </a:extLst>
                </a:gridCol>
                <a:gridCol w="1254375">
                  <a:extLst>
                    <a:ext uri="{9D8B030D-6E8A-4147-A177-3AD203B41FA5}">
                      <a16:colId xmlns:a16="http://schemas.microsoft.com/office/drawing/2014/main" val="1220776929"/>
                    </a:ext>
                  </a:extLst>
                </a:gridCol>
                <a:gridCol w="1057619">
                  <a:extLst>
                    <a:ext uri="{9D8B030D-6E8A-4147-A177-3AD203B41FA5}">
                      <a16:colId xmlns:a16="http://schemas.microsoft.com/office/drawing/2014/main" val="1642551263"/>
                    </a:ext>
                  </a:extLst>
                </a:gridCol>
                <a:gridCol w="1090670">
                  <a:extLst>
                    <a:ext uri="{9D8B030D-6E8A-4147-A177-3AD203B41FA5}">
                      <a16:colId xmlns:a16="http://schemas.microsoft.com/office/drawing/2014/main" val="2849577251"/>
                    </a:ext>
                  </a:extLst>
                </a:gridCol>
                <a:gridCol w="1784733">
                  <a:extLst>
                    <a:ext uri="{9D8B030D-6E8A-4147-A177-3AD203B41FA5}">
                      <a16:colId xmlns:a16="http://schemas.microsoft.com/office/drawing/2014/main" val="1849807100"/>
                    </a:ext>
                  </a:extLst>
                </a:gridCol>
              </a:tblGrid>
              <a:tr h="3657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NASTAVNI PREDMET</a:t>
                      </a:r>
                      <a:endParaRPr lang="hr-H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BROJ SATI KONZULTACIJA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4848361"/>
                  </a:ext>
                </a:extLst>
              </a:tr>
              <a:tr h="57891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SKUPNE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INDIVIDUALNE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RADNIH DANA</a:t>
                      </a:r>
                      <a:endParaRPr lang="hr-HR" sz="1800" b="1" i="1" kern="1200" dirty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5677762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Hrvatski jezik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1903191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Strani jezik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0603615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Povijest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4794651"/>
                  </a:ext>
                </a:extLst>
              </a:tr>
              <a:tr h="64329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Tjelesna i zdravstvena kultura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2457965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Etika ili vjeronauk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3482173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Geografija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4187010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3233571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Fizika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3741872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Računalstvo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8623692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Osnove prijevoza i prijenosa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4062751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Goriva i maziva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568579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Cestovna vozila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3245782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Praktična nastava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9543913"/>
                  </a:ext>
                </a:extLst>
              </a:tr>
              <a:tr h="36573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6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r>
                        <a:rPr lang="hr-HR" sz="20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hr-HR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5391917"/>
                  </a:ext>
                </a:extLst>
              </a:tr>
            </a:tbl>
          </a:graphicData>
        </a:graphic>
      </p:graphicFrame>
      <p:sp>
        <p:nvSpPr>
          <p:cNvPr id="4" name="Pravokutnik 3"/>
          <p:cNvSpPr/>
          <p:nvPr/>
        </p:nvSpPr>
        <p:spPr>
          <a:xfrm>
            <a:off x="121186" y="164160"/>
            <a:ext cx="73722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 smtClean="0"/>
              <a:t>Razred 1. </a:t>
            </a:r>
            <a:endParaRPr lang="hr-HR" sz="2400" b="1" dirty="0"/>
          </a:p>
        </p:txBody>
      </p:sp>
    </p:spTree>
    <p:extLst>
      <p:ext uri="{BB962C8B-B14F-4D97-AF65-F5344CB8AC3E}">
        <p14:creationId xmlns:p14="http://schemas.microsoft.com/office/powerpoint/2010/main" val="206035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546091"/>
              </p:ext>
            </p:extLst>
          </p:nvPr>
        </p:nvGraphicFramePr>
        <p:xfrm>
          <a:off x="1790408" y="0"/>
          <a:ext cx="8036638" cy="124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69">
                  <a:extLst>
                    <a:ext uri="{9D8B030D-6E8A-4147-A177-3AD203B41FA5}">
                      <a16:colId xmlns:a16="http://schemas.microsoft.com/office/drawing/2014/main" val="3163355981"/>
                    </a:ext>
                  </a:extLst>
                </a:gridCol>
                <a:gridCol w="2495672">
                  <a:extLst>
                    <a:ext uri="{9D8B030D-6E8A-4147-A177-3AD203B41FA5}">
                      <a16:colId xmlns:a16="http://schemas.microsoft.com/office/drawing/2014/main" val="2741299145"/>
                    </a:ext>
                  </a:extLst>
                </a:gridCol>
                <a:gridCol w="1254375">
                  <a:extLst>
                    <a:ext uri="{9D8B030D-6E8A-4147-A177-3AD203B41FA5}">
                      <a16:colId xmlns:a16="http://schemas.microsoft.com/office/drawing/2014/main" val="1220776929"/>
                    </a:ext>
                  </a:extLst>
                </a:gridCol>
                <a:gridCol w="1057619">
                  <a:extLst>
                    <a:ext uri="{9D8B030D-6E8A-4147-A177-3AD203B41FA5}">
                      <a16:colId xmlns:a16="http://schemas.microsoft.com/office/drawing/2014/main" val="1642551263"/>
                    </a:ext>
                  </a:extLst>
                </a:gridCol>
                <a:gridCol w="1090670">
                  <a:extLst>
                    <a:ext uri="{9D8B030D-6E8A-4147-A177-3AD203B41FA5}">
                      <a16:colId xmlns:a16="http://schemas.microsoft.com/office/drawing/2014/main" val="2849577251"/>
                    </a:ext>
                  </a:extLst>
                </a:gridCol>
                <a:gridCol w="1784733">
                  <a:extLst>
                    <a:ext uri="{9D8B030D-6E8A-4147-A177-3AD203B41FA5}">
                      <a16:colId xmlns:a16="http://schemas.microsoft.com/office/drawing/2014/main" val="1849807100"/>
                    </a:ext>
                  </a:extLst>
                </a:gridCol>
              </a:tblGrid>
              <a:tr h="3657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NASTAVNI PREDMET</a:t>
                      </a:r>
                      <a:endParaRPr lang="hr-H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BROJ SATI KONZULTACIJA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4848361"/>
                  </a:ext>
                </a:extLst>
              </a:tr>
              <a:tr h="57891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SKUPNE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INDIVIDUALNE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RADNIH DANA</a:t>
                      </a:r>
                      <a:endParaRPr lang="hr-HR" sz="1800" b="1" i="1" kern="1200" dirty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5677762"/>
                  </a:ext>
                </a:extLst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900397"/>
              </p:ext>
            </p:extLst>
          </p:nvPr>
        </p:nvGraphicFramePr>
        <p:xfrm>
          <a:off x="1790408" y="1246224"/>
          <a:ext cx="8025621" cy="56970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5847">
                  <a:extLst>
                    <a:ext uri="{9D8B030D-6E8A-4147-A177-3AD203B41FA5}">
                      <a16:colId xmlns:a16="http://schemas.microsoft.com/office/drawing/2014/main" val="2083985869"/>
                    </a:ext>
                  </a:extLst>
                </a:gridCol>
                <a:gridCol w="2500829">
                  <a:extLst>
                    <a:ext uri="{9D8B030D-6E8A-4147-A177-3AD203B41FA5}">
                      <a16:colId xmlns:a16="http://schemas.microsoft.com/office/drawing/2014/main" val="311841269"/>
                    </a:ext>
                  </a:extLst>
                </a:gridCol>
                <a:gridCol w="1277957">
                  <a:extLst>
                    <a:ext uri="{9D8B030D-6E8A-4147-A177-3AD203B41FA5}">
                      <a16:colId xmlns:a16="http://schemas.microsoft.com/office/drawing/2014/main" val="1642435216"/>
                    </a:ext>
                  </a:extLst>
                </a:gridCol>
                <a:gridCol w="1068636">
                  <a:extLst>
                    <a:ext uri="{9D8B030D-6E8A-4147-A177-3AD203B41FA5}">
                      <a16:colId xmlns:a16="http://schemas.microsoft.com/office/drawing/2014/main" val="4020212132"/>
                    </a:ext>
                  </a:extLst>
                </a:gridCol>
                <a:gridCol w="1079653">
                  <a:extLst>
                    <a:ext uri="{9D8B030D-6E8A-4147-A177-3AD203B41FA5}">
                      <a16:colId xmlns:a16="http://schemas.microsoft.com/office/drawing/2014/main" val="3373712796"/>
                    </a:ext>
                  </a:extLst>
                </a:gridCol>
                <a:gridCol w="1762699">
                  <a:extLst>
                    <a:ext uri="{9D8B030D-6E8A-4147-A177-3AD203B41FA5}">
                      <a16:colId xmlns:a16="http://schemas.microsoft.com/office/drawing/2014/main" val="3975308025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Hrvatski jezik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00212"/>
                  </a:ext>
                </a:extLst>
              </a:tr>
              <a:tr h="329565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Strani jezik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468792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Tjelesna i zdravstvena kultura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089213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Etika ili vjeronauk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112072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Geografija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80828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064031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Cestovna vozila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279540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Prva pomoć u cestovnom prometu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799677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Prometna kultura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511824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Propisi u cestovnom prometu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82708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-34290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Praktična nastava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Obavlja se u poduzeću ili u</a:t>
                      </a:r>
                      <a:r>
                        <a:rPr lang="hr-HR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GŠ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179004"/>
                  </a:ext>
                </a:extLst>
              </a:tr>
              <a:tr h="398780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47+P</a:t>
                      </a: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763392"/>
                  </a:ext>
                </a:extLst>
              </a:tr>
            </a:tbl>
          </a:graphicData>
        </a:graphic>
      </p:graphicFrame>
      <p:graphicFrame>
        <p:nvGraphicFramePr>
          <p:cNvPr id="7" name="Tablic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402627"/>
              </p:ext>
            </p:extLst>
          </p:nvPr>
        </p:nvGraphicFramePr>
        <p:xfrm>
          <a:off x="0" y="875384"/>
          <a:ext cx="164151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513">
                  <a:extLst>
                    <a:ext uri="{9D8B030D-6E8A-4147-A177-3AD203B41FA5}">
                      <a16:colId xmlns:a16="http://schemas.microsoft.com/office/drawing/2014/main" val="29090586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2. razred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50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28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213854"/>
              </p:ext>
            </p:extLst>
          </p:nvPr>
        </p:nvGraphicFramePr>
        <p:xfrm>
          <a:off x="2566931" y="1825624"/>
          <a:ext cx="7667740" cy="48243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78795">
                  <a:extLst>
                    <a:ext uri="{9D8B030D-6E8A-4147-A177-3AD203B41FA5}">
                      <a16:colId xmlns:a16="http://schemas.microsoft.com/office/drawing/2014/main" val="4097348264"/>
                    </a:ext>
                  </a:extLst>
                </a:gridCol>
                <a:gridCol w="1277957">
                  <a:extLst>
                    <a:ext uri="{9D8B030D-6E8A-4147-A177-3AD203B41FA5}">
                      <a16:colId xmlns:a16="http://schemas.microsoft.com/office/drawing/2014/main" val="1184930860"/>
                    </a:ext>
                  </a:extLst>
                </a:gridCol>
                <a:gridCol w="1046602">
                  <a:extLst>
                    <a:ext uri="{9D8B030D-6E8A-4147-A177-3AD203B41FA5}">
                      <a16:colId xmlns:a16="http://schemas.microsoft.com/office/drawing/2014/main" val="3611479039"/>
                    </a:ext>
                  </a:extLst>
                </a:gridCol>
                <a:gridCol w="1101687">
                  <a:extLst>
                    <a:ext uri="{9D8B030D-6E8A-4147-A177-3AD203B41FA5}">
                      <a16:colId xmlns:a16="http://schemas.microsoft.com/office/drawing/2014/main" val="3885884822"/>
                    </a:ext>
                  </a:extLst>
                </a:gridCol>
                <a:gridCol w="1762699">
                  <a:extLst>
                    <a:ext uri="{9D8B030D-6E8A-4147-A177-3AD203B41FA5}">
                      <a16:colId xmlns:a16="http://schemas.microsoft.com/office/drawing/2014/main" val="2857173276"/>
                    </a:ext>
                  </a:extLst>
                </a:gridCol>
              </a:tblGrid>
              <a:tr h="3119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Hrvatski jezik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531549"/>
                  </a:ext>
                </a:extLst>
              </a:tr>
              <a:tr h="3083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Strani jezik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581905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Politika i gospodarstvo 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711886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Tjelesna i zdravstvena kultura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0961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Etika ili vjeronauk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813344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Matematika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45295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Cestovna vozila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253314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Prijevoz tereta 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363023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Prijevoz putnika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3976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Prometna tehnika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097784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Praktična nastava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tx1"/>
                          </a:solidFill>
                          <a:effectLst/>
                        </a:rPr>
                        <a:t>224</a:t>
                      </a:r>
                      <a:endParaRPr lang="hr-HR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tx1"/>
                          </a:solidFill>
                          <a:effectLst/>
                        </a:rPr>
                        <a:t>224</a:t>
                      </a: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r-HR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91785"/>
                  </a:ext>
                </a:extLst>
              </a:tr>
              <a:tr h="373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effectLst/>
                        </a:rPr>
                        <a:t>Ukupno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-</a:t>
                      </a:r>
                      <a:endParaRPr lang="hr-H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45</a:t>
                      </a:r>
                      <a:endParaRPr lang="hr-H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45</a:t>
                      </a:r>
                      <a:endParaRPr lang="hr-H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43+P</a:t>
                      </a:r>
                      <a:endParaRPr lang="hr-HR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165" marR="64165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600917"/>
                  </a:ext>
                </a:extLst>
              </a:tr>
            </a:tbl>
          </a:graphicData>
        </a:graphic>
      </p:graphicFrame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615350"/>
              </p:ext>
            </p:extLst>
          </p:nvPr>
        </p:nvGraphicFramePr>
        <p:xfrm>
          <a:off x="2204291" y="543173"/>
          <a:ext cx="8036638" cy="124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569">
                  <a:extLst>
                    <a:ext uri="{9D8B030D-6E8A-4147-A177-3AD203B41FA5}">
                      <a16:colId xmlns:a16="http://schemas.microsoft.com/office/drawing/2014/main" val="912389959"/>
                    </a:ext>
                  </a:extLst>
                </a:gridCol>
                <a:gridCol w="2495672">
                  <a:extLst>
                    <a:ext uri="{9D8B030D-6E8A-4147-A177-3AD203B41FA5}">
                      <a16:colId xmlns:a16="http://schemas.microsoft.com/office/drawing/2014/main" val="1958173988"/>
                    </a:ext>
                  </a:extLst>
                </a:gridCol>
                <a:gridCol w="1254375">
                  <a:extLst>
                    <a:ext uri="{9D8B030D-6E8A-4147-A177-3AD203B41FA5}">
                      <a16:colId xmlns:a16="http://schemas.microsoft.com/office/drawing/2014/main" val="3788698451"/>
                    </a:ext>
                  </a:extLst>
                </a:gridCol>
                <a:gridCol w="1057619">
                  <a:extLst>
                    <a:ext uri="{9D8B030D-6E8A-4147-A177-3AD203B41FA5}">
                      <a16:colId xmlns:a16="http://schemas.microsoft.com/office/drawing/2014/main" val="3203222408"/>
                    </a:ext>
                  </a:extLst>
                </a:gridCol>
                <a:gridCol w="1090670">
                  <a:extLst>
                    <a:ext uri="{9D8B030D-6E8A-4147-A177-3AD203B41FA5}">
                      <a16:colId xmlns:a16="http://schemas.microsoft.com/office/drawing/2014/main" val="480953278"/>
                    </a:ext>
                  </a:extLst>
                </a:gridCol>
                <a:gridCol w="1784733">
                  <a:extLst>
                    <a:ext uri="{9D8B030D-6E8A-4147-A177-3AD203B41FA5}">
                      <a16:colId xmlns:a16="http://schemas.microsoft.com/office/drawing/2014/main" val="4188755685"/>
                    </a:ext>
                  </a:extLst>
                </a:gridCol>
              </a:tblGrid>
              <a:tr h="3657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6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NASTAVNI PREDMET</a:t>
                      </a:r>
                      <a:endParaRPr lang="hr-H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BROJ SATI KONZULTACIJA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1358366"/>
                  </a:ext>
                </a:extLst>
              </a:tr>
              <a:tr h="578911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SKUPNE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INDIVIDUALNE</a:t>
                      </a:r>
                      <a:endParaRPr lang="hr-HR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dirty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UKUPNO</a:t>
                      </a:r>
                      <a:endParaRPr lang="hr-H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r-HR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RADNIH DANA</a:t>
                      </a:r>
                      <a:endParaRPr lang="hr-HR" sz="1800" b="1" i="1" kern="1200" dirty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2953921"/>
                  </a:ext>
                </a:extLst>
              </a:tr>
            </a:tbl>
          </a:graphicData>
        </a:graphic>
      </p:graphicFrame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383007"/>
              </p:ext>
            </p:extLst>
          </p:nvPr>
        </p:nvGraphicFramePr>
        <p:xfrm>
          <a:off x="412521" y="795445"/>
          <a:ext cx="1636617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617">
                  <a:extLst>
                    <a:ext uri="{9D8B030D-6E8A-4147-A177-3AD203B41FA5}">
                      <a16:colId xmlns:a16="http://schemas.microsoft.com/office/drawing/2014/main" val="38191250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3. razred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47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94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432919"/>
              </p:ext>
            </p:extLst>
          </p:nvPr>
        </p:nvGraphicFramePr>
        <p:xfrm>
          <a:off x="-1" y="719666"/>
          <a:ext cx="11314323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4323">
                  <a:extLst>
                    <a:ext uri="{9D8B030D-6E8A-4147-A177-3AD203B41FA5}">
                      <a16:colId xmlns:a16="http://schemas.microsoft.com/office/drawing/2014/main" val="2078484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hr-HR" sz="2400" dirty="0" smtClean="0">
                          <a:solidFill>
                            <a:schemeClr val="tx1"/>
                          </a:solidFill>
                        </a:rPr>
                        <a:t>Prava polaznika: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dirty="0" smtClean="0">
                          <a:solidFill>
                            <a:schemeClr val="tx1"/>
                          </a:solidFill>
                        </a:rPr>
                        <a:t>Prijevoz -osobni automobil ili javni prijevoz</a:t>
                      </a:r>
                      <a:r>
                        <a:rPr lang="hr-HR" sz="2400" baseline="0" dirty="0" smtClean="0">
                          <a:solidFill>
                            <a:schemeClr val="tx1"/>
                          </a:solidFill>
                        </a:rPr>
                        <a:t> uz predočenje vozne karte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aseline="0" dirty="0" smtClean="0">
                          <a:solidFill>
                            <a:schemeClr val="tx1"/>
                          </a:solidFill>
                        </a:rPr>
                        <a:t>Prijevoz osobnim automobilom: </a:t>
                      </a:r>
                      <a:r>
                        <a:rPr lang="hr-HR" sz="2400" b="0" baseline="0" dirty="0" smtClean="0">
                          <a:solidFill>
                            <a:schemeClr val="tx1"/>
                          </a:solidFill>
                        </a:rPr>
                        <a:t>2kn/km za prijevoz suputnika (vozač + minimalno 3 suputnika iz mjesta stanovanja dogovor između sebe tko vozi); isplata na kraju mjeseca za sve vožnje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Udžbenici </a:t>
                      </a:r>
                      <a:r>
                        <a:rPr lang="hr-HR" sz="2400" b="1" baseline="0" smtClean="0">
                          <a:solidFill>
                            <a:schemeClr val="tx1"/>
                          </a:solidFill>
                        </a:rPr>
                        <a:t>i bilježnice</a:t>
                      </a:r>
                      <a:endParaRPr lang="hr-HR" sz="2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Sredstva zaštite na radu (radno odijelo i obuća za one koju će biti na praksi u GŠ-ostaje u školi)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Liječnički pregled za 56 osoba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Polaganje svih ispita (1. puta besplatno)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Završni rad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hr-HR" sz="2400" b="1" baseline="0" dirty="0" smtClean="0">
                          <a:solidFill>
                            <a:schemeClr val="tx1"/>
                          </a:solidFill>
                        </a:rPr>
                        <a:t>Administrativni troškovi, uredski materijal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hr-H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771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195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286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25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431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362</Words>
  <Application>Microsoft Office PowerPoint</Application>
  <PresentationFormat>Široki zaslon</PresentationFormat>
  <Paragraphs>213</Paragraphs>
  <Slides>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Book Antiqua</vt:lpstr>
      <vt:lpstr>Calibri</vt:lpstr>
      <vt:lpstr>Calibri Light</vt:lpstr>
      <vt:lpstr>Times New Roman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Korisnik</cp:lastModifiedBy>
  <cp:revision>6</cp:revision>
  <dcterms:created xsi:type="dcterms:W3CDTF">2018-09-07T08:01:12Z</dcterms:created>
  <dcterms:modified xsi:type="dcterms:W3CDTF">2018-09-07T08:37:26Z</dcterms:modified>
</cp:coreProperties>
</file>