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6" r:id="rId4"/>
    <p:sldId id="265" r:id="rId5"/>
    <p:sldId id="264" r:id="rId6"/>
    <p:sldId id="262" r:id="rId7"/>
    <p:sldId id="261" r:id="rId8"/>
    <p:sldId id="259" r:id="rId9"/>
    <p:sldId id="260" r:id="rId10"/>
    <p:sldId id="268" r:id="rId11"/>
    <p:sldId id="270" r:id="rId12"/>
    <p:sldId id="271" r:id="rId13"/>
    <p:sldId id="269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ija bez naslova" id="{2314AA0F-3234-4C6F-88A0-3CEF50F4EE1A}">
          <p14:sldIdLst>
            <p14:sldId id="257"/>
            <p14:sldId id="258"/>
            <p14:sldId id="266"/>
            <p14:sldId id="265"/>
            <p14:sldId id="264"/>
            <p14:sldId id="262"/>
            <p14:sldId id="261"/>
            <p14:sldId id="259"/>
            <p14:sldId id="260"/>
            <p14:sldId id="268"/>
            <p14:sldId id="270"/>
            <p14:sldId id="271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C0987-4210-4193-BFA5-ACA738B3A57E}" type="datetimeFigureOut">
              <a:rPr lang="hr-HR" smtClean="0"/>
              <a:t>8.6.2018.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64FE5-0073-489A-918E-CB065AB81B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6581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998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844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422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688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359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95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198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265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757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651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302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686D9-28D5-4B7F-9B49-0173C57AD5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207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2" name="TekstniOkvir 1"/>
          <p:cNvSpPr txBox="1"/>
          <p:nvPr/>
        </p:nvSpPr>
        <p:spPr>
          <a:xfrm>
            <a:off x="3200400" y="1930400"/>
            <a:ext cx="665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dirty="0" smtClean="0"/>
              <a:t>Projekt: </a:t>
            </a:r>
          </a:p>
          <a:p>
            <a:pPr algn="ctr"/>
            <a:r>
              <a:rPr lang="hr-HR" sz="4800" b="1" dirty="0" smtClean="0"/>
              <a:t>ČK – VOZIMO</a:t>
            </a:r>
          </a:p>
          <a:p>
            <a:pPr algn="ctr"/>
            <a:endParaRPr lang="hr-HR" sz="4800" b="1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z="2400" dirty="0" smtClean="0">
                <a:solidFill>
                  <a:schemeClr val="tx1"/>
                </a:solidFill>
              </a:rPr>
              <a:t>Čakovec, 8.6.2018.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1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204974"/>
            <a:ext cx="5021151" cy="187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32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0" y="482600"/>
            <a:ext cx="1866900" cy="1117600"/>
          </a:xfrm>
          <a:prstGeom prst="rect">
            <a:avLst/>
          </a:prstGeom>
          <a:noFill/>
        </p:spPr>
      </p:pic>
      <p:sp>
        <p:nvSpPr>
          <p:cNvPr id="2" name="Pravokutnik 1"/>
          <p:cNvSpPr/>
          <p:nvPr/>
        </p:nvSpPr>
        <p:spPr>
          <a:xfrm>
            <a:off x="0" y="1701801"/>
            <a:ext cx="12192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400" b="1" dirty="0" smtClean="0">
                <a:latin typeface="TimesNewRomanPSMT"/>
              </a:rPr>
              <a:t>4. Promidžba i vidljivost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 smtClean="0">
                <a:latin typeface="TimesNewRomanPSMT"/>
              </a:rPr>
              <a:t>konferencije za medije, objave u tiskanim medijima i na županijskim radio postajama te na lokalnoj televiziji;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 smtClean="0">
                <a:latin typeface="TimesNewRomanPSMT"/>
              </a:rPr>
              <a:t>web stranica i komunikacija društvenim mrežama;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 smtClean="0">
                <a:latin typeface="TimesNewRomanPSMT"/>
              </a:rPr>
              <a:t>izrađen promotivni materijal;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 smtClean="0">
                <a:latin typeface="TimesNewRomanPSMT"/>
              </a:rPr>
              <a:t>promocija na 2 sajma,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r-HR" sz="3600" dirty="0" smtClean="0">
                <a:latin typeface="TimesNewRomanPSMT"/>
              </a:rPr>
              <a:t>okrugli stol "Važnost cjeloživotnog učenja i konkurentnost na tržištu rada"</a:t>
            </a:r>
            <a:endParaRPr lang="hr-HR" sz="3600" dirty="0">
              <a:latin typeface="TimesNewRomanPSMT"/>
            </a:endParaRP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707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900" y="243861"/>
            <a:ext cx="1803400" cy="1079500"/>
          </a:xfrm>
          <a:prstGeom prst="rect">
            <a:avLst/>
          </a:prstGeom>
          <a:noFill/>
        </p:spPr>
      </p:pic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11</a:t>
            </a:fld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0" y="1600200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u="sng" dirty="0"/>
              <a:t>Škola kao uspješni prijavitelj za potpore u različitim programima EU</a:t>
            </a:r>
            <a:endParaRPr lang="hr-HR" sz="4000" dirty="0"/>
          </a:p>
          <a:p>
            <a:r>
              <a:rPr lang="hr-HR" sz="3600" dirty="0" smtClean="0"/>
              <a:t>Gospodarska škola Čakovec je strukovna škola sa 442 učenika i 81 zaposlenim (69 nastavnika i stručnih suradnika, a od toga 15 mentora i savjetnika). </a:t>
            </a:r>
          </a:p>
          <a:p>
            <a:r>
              <a:rPr lang="hr-HR" sz="3600" dirty="0" smtClean="0"/>
              <a:t>Sektori u kojima provodimo obrazovanje su: Promet, Poljoprivreda, Osobne usluge, Koža i obuća, Tekstil;</a:t>
            </a:r>
          </a:p>
          <a:p>
            <a:r>
              <a:rPr lang="hr-HR" sz="3600" dirty="0" smtClean="0"/>
              <a:t>Imamo visoke kompetencije vođenja i izgrađen ustroj upravljanja i financiranja projekata te uhodana partnerstva. </a:t>
            </a:r>
          </a:p>
        </p:txBody>
      </p:sp>
    </p:spTree>
    <p:extLst>
      <p:ext uri="{BB962C8B-B14F-4D97-AF65-F5344CB8AC3E}">
        <p14:creationId xmlns:p14="http://schemas.microsoft.com/office/powerpoint/2010/main" val="25483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12</a:t>
            </a:fld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0" y="1384300"/>
            <a:ext cx="122809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/>
              <a:t>Uspješno smo proveli 3 projekta u </a:t>
            </a:r>
            <a:r>
              <a:rPr lang="hr-HR" sz="2800" dirty="0" err="1" smtClean="0"/>
              <a:t>Interreg</a:t>
            </a:r>
            <a:r>
              <a:rPr lang="hr-HR" sz="2800" dirty="0" smtClean="0"/>
              <a:t> i IPA </a:t>
            </a:r>
            <a:r>
              <a:rPr lang="hr-HR" sz="2800" dirty="0"/>
              <a:t>programima (KŠGGŠČ 163.000€, </a:t>
            </a:r>
            <a:r>
              <a:rPr lang="hr-HR" sz="2800" dirty="0" err="1"/>
              <a:t>Agronet</a:t>
            </a:r>
            <a:r>
              <a:rPr lang="hr-HR" sz="2800" dirty="0"/>
              <a:t> 288.000€, </a:t>
            </a:r>
            <a:r>
              <a:rPr lang="hr-HR" sz="2800" dirty="0" err="1"/>
              <a:t>Agrofutura</a:t>
            </a:r>
            <a:r>
              <a:rPr lang="hr-HR" sz="2800" dirty="0"/>
              <a:t> 310.000€, cca= 5.676.300kn). </a:t>
            </a:r>
          </a:p>
          <a:p>
            <a:r>
              <a:rPr lang="hr-HR" sz="2800" dirty="0"/>
              <a:t>U Operativnom programu Razvoj ljudskih potencijala od 2015. do 2017. završili smo 2 projekta (Promocija zanimanja - Na stolu=396.000 kn i Jačanje kapaciteta ustanova za obrazovanje odraslih-</a:t>
            </a:r>
            <a:r>
              <a:rPr lang="hr-HR" sz="2800" dirty="0" err="1"/>
              <a:t>fazaII</a:t>
            </a:r>
            <a:r>
              <a:rPr lang="hr-HR" sz="2800" dirty="0"/>
              <a:t>-</a:t>
            </a:r>
            <a:r>
              <a:rPr lang="hr-HR" sz="2800" dirty="0" err="1"/>
              <a:t>Agroeduca</a:t>
            </a:r>
            <a:r>
              <a:rPr lang="hr-HR" sz="2800" dirty="0"/>
              <a:t>=2.516.000 kn). </a:t>
            </a:r>
          </a:p>
          <a:p>
            <a:r>
              <a:rPr lang="hr-HR" sz="2800" dirty="0"/>
              <a:t>U EU projektima mobilnosti bili smo nositelj 5 programa (784.000€) i 4 programa partneri (586.000€). Trenutno smo započeli novi ciklus ovih programa u vrijednosti još </a:t>
            </a:r>
            <a:r>
              <a:rPr lang="hr-HR" sz="2800" dirty="0" smtClean="0"/>
              <a:t>560.000 </a:t>
            </a:r>
            <a:r>
              <a:rPr lang="hr-HR" sz="2800" dirty="0"/>
              <a:t>€. </a:t>
            </a:r>
          </a:p>
          <a:p>
            <a:r>
              <a:rPr lang="hr-HR" sz="2800" dirty="0"/>
              <a:t>Sa ovim projektom je to ukupno </a:t>
            </a:r>
            <a:r>
              <a:rPr lang="hr-HR" sz="2800" dirty="0" smtClean="0"/>
              <a:t>oko </a:t>
            </a:r>
            <a:r>
              <a:rPr lang="hr-HR" sz="2800" dirty="0" smtClean="0"/>
              <a:t>25.000.000 </a:t>
            </a:r>
            <a:r>
              <a:rPr lang="hr-HR" sz="2800" dirty="0"/>
              <a:t>kn prihoda od EU projekata, a škola je u vrijeme </a:t>
            </a:r>
            <a:r>
              <a:rPr lang="hr-HR" sz="2800" dirty="0" smtClean="0"/>
              <a:t>izgradnje koštala </a:t>
            </a:r>
            <a:r>
              <a:rPr lang="hr-HR" sz="2800" dirty="0"/>
              <a:t>22.500.000 kn. </a:t>
            </a:r>
          </a:p>
          <a:p>
            <a:r>
              <a:rPr lang="hr-HR" sz="2800" dirty="0"/>
              <a:t>Uz još jednu školu u RH primili smo </a:t>
            </a:r>
            <a:r>
              <a:rPr lang="hr-HR" sz="2800" dirty="0" err="1"/>
              <a:t>Erasmus</a:t>
            </a:r>
            <a:r>
              <a:rPr lang="hr-HR" sz="2800" dirty="0"/>
              <a:t>+ povelju za mobilnost u strukovnom obrazovanju i osposobljavanju, što nam omogućava skraćene postupke u prijavi na te programe do 2020. godine.</a:t>
            </a:r>
          </a:p>
        </p:txBody>
      </p:sp>
    </p:spTree>
    <p:extLst>
      <p:ext uri="{BB962C8B-B14F-4D97-AF65-F5344CB8AC3E}">
        <p14:creationId xmlns:p14="http://schemas.microsoft.com/office/powerpoint/2010/main" val="1691205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13</a:t>
            </a:fld>
            <a:endParaRPr lang="hr-HR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581400" y="3573264"/>
            <a:ext cx="8784976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000" b="1" dirty="0" smtClean="0"/>
              <a:t>Hvala</a:t>
            </a:r>
            <a:r>
              <a:rPr lang="hr-HR" b="1" dirty="0" smtClean="0"/>
              <a:t> </a:t>
            </a:r>
            <a:r>
              <a:rPr lang="hr-HR" sz="4000" b="1" dirty="0" smtClean="0"/>
              <a:t>na pažnji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160165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638755" y="4005263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sz="4400" u="sng" dirty="0"/>
              <a:t/>
            </a:r>
            <a:br>
              <a:rPr lang="pl-PL" sz="4400" u="sng" dirty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pl-PL" sz="4400" b="1" u="sng" dirty="0" smtClean="0"/>
              <a:t>Naziv poziva za dostavu projektnih prijedloga:</a:t>
            </a:r>
            <a:br>
              <a:rPr lang="pl-PL" sz="4400" b="1" u="sng" dirty="0" smtClean="0"/>
            </a:br>
            <a:r>
              <a:rPr lang="hr-HR" sz="4000" b="1" dirty="0" smtClean="0"/>
              <a:t>Europski socijalni fond</a:t>
            </a:r>
            <a:br>
              <a:rPr lang="hr-HR" sz="4000" b="1" dirty="0" smtClean="0"/>
            </a:br>
            <a:r>
              <a:rPr lang="hr-HR" sz="4000" b="1" dirty="0" smtClean="0"/>
              <a:t>Operativni program Učinkoviti ljudski potencijali </a:t>
            </a:r>
            <a:br>
              <a:rPr lang="hr-HR" sz="4000" b="1" dirty="0" smtClean="0"/>
            </a:br>
            <a:r>
              <a:rPr lang="hr-HR" sz="4000" b="1" dirty="0" smtClean="0"/>
              <a:t>2014. – 2020. </a:t>
            </a:r>
            <a:br>
              <a:rPr lang="hr-HR" sz="4000" b="1" dirty="0" smtClean="0"/>
            </a:br>
            <a:r>
              <a:rPr lang="hr-HR" sz="4000" b="1" dirty="0" smtClean="0"/>
              <a:t/>
            </a:r>
            <a:br>
              <a:rPr lang="hr-HR" sz="4000" b="1" dirty="0" smtClean="0"/>
            </a:br>
            <a:r>
              <a:rPr lang="pl-PL" sz="4400" u="sng" dirty="0" smtClean="0"/>
              <a:t> </a:t>
            </a:r>
            <a:r>
              <a:rPr lang="hr-HR" sz="4400" b="1" u="sng" dirty="0"/>
              <a:t>Vrijednost projekta:</a:t>
            </a:r>
            <a:br>
              <a:rPr lang="hr-HR" sz="4400" b="1" u="sng" dirty="0"/>
            </a:br>
            <a:r>
              <a:rPr lang="hr-HR" sz="4400" b="1" dirty="0"/>
              <a:t> </a:t>
            </a:r>
            <a:r>
              <a:rPr lang="hr-HR" sz="4400" b="1" dirty="0" smtClean="0"/>
              <a:t>1.929.680,90kn</a:t>
            </a:r>
            <a:br>
              <a:rPr lang="hr-HR" sz="4400" b="1" dirty="0" smtClean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b="1" dirty="0" smtClean="0"/>
              <a:t> </a:t>
            </a:r>
            <a:r>
              <a:rPr lang="hr-HR" sz="4400" b="1" u="sng" dirty="0" smtClean="0"/>
              <a:t>Bespovratna sredstva</a:t>
            </a:r>
            <a:r>
              <a:rPr lang="hr-HR" sz="4400" b="1" dirty="0" smtClean="0"/>
              <a:t> 995.956,47  (51,61%)</a:t>
            </a:r>
            <a:r>
              <a:rPr lang="hr-HR" sz="4400" b="1" dirty="0"/>
              <a:t/>
            </a:r>
            <a:br>
              <a:rPr lang="hr-HR" sz="4400" b="1" dirty="0"/>
            </a:br>
            <a:endParaRPr lang="hr-HR" sz="4400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122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hr-HR" u="sng" dirty="0"/>
              <a:t>KORISNIK</a:t>
            </a:r>
          </a:p>
          <a:p>
            <a:pPr algn="ctr"/>
            <a:endParaRPr lang="hr-HR" dirty="0"/>
          </a:p>
          <a:p>
            <a:pPr algn="ctr"/>
            <a:r>
              <a:rPr lang="hr-HR" b="1" dirty="0"/>
              <a:t>Gospodarska škola</a:t>
            </a:r>
          </a:p>
          <a:p>
            <a:pPr marL="0" indent="0" algn="ctr">
              <a:buNone/>
            </a:pPr>
            <a:r>
              <a:rPr lang="hr-HR" dirty="0"/>
              <a:t>V. Nazora 38, Čakovec</a:t>
            </a:r>
          </a:p>
          <a:p>
            <a:pPr algn="ctr"/>
            <a:endParaRPr lang="hr-HR" dirty="0"/>
          </a:p>
          <a:p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u="sng" dirty="0" smtClean="0"/>
              <a:t>PARTNERI</a:t>
            </a:r>
          </a:p>
          <a:p>
            <a:pPr marL="0" indent="0">
              <a:buNone/>
            </a:pPr>
            <a:endParaRPr lang="hr-HR" u="sng" dirty="0" smtClean="0"/>
          </a:p>
          <a:p>
            <a:r>
              <a:rPr lang="hr-HR" dirty="0" smtClean="0"/>
              <a:t>Obrtnička komora Međimurja</a:t>
            </a:r>
          </a:p>
          <a:p>
            <a:r>
              <a:rPr lang="hr-HR" dirty="0" smtClean="0"/>
              <a:t>HZZ-PU Čakovec</a:t>
            </a:r>
          </a:p>
          <a:p>
            <a:r>
              <a:rPr lang="hr-HR" dirty="0"/>
              <a:t>Grad </a:t>
            </a:r>
            <a:r>
              <a:rPr lang="hr-HR" dirty="0" smtClean="0"/>
              <a:t>Čakovec</a:t>
            </a:r>
          </a:p>
          <a:p>
            <a:r>
              <a:rPr lang="hr-HR" dirty="0"/>
              <a:t>Grad Mursko Središće</a:t>
            </a:r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3268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2" name="Pravokutnik 1"/>
          <p:cNvSpPr/>
          <p:nvPr/>
        </p:nvSpPr>
        <p:spPr>
          <a:xfrm>
            <a:off x="139700" y="1701800"/>
            <a:ext cx="1219200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dirty="0"/>
              <a:t>Ciljevi projekta s </a:t>
            </a:r>
            <a:r>
              <a:rPr lang="hr-HR" sz="4000" b="1" dirty="0" smtClean="0"/>
              <a:t>pokazateljima</a:t>
            </a:r>
          </a:p>
          <a:p>
            <a:endParaRPr lang="hr-HR" sz="4000" b="1" dirty="0" smtClean="0"/>
          </a:p>
          <a:p>
            <a:r>
              <a:rPr lang="hr-HR" sz="3200" b="1" dirty="0"/>
              <a:t>1.Obrazovati 56 članova ciljnih skupina (dugotrajno nezaposleni pripadnici romske nacionalne manjine i mladi suficitarnih zanimanja ili </a:t>
            </a:r>
            <a:r>
              <a:rPr lang="hr-HR" sz="3200" b="1" dirty="0" smtClean="0"/>
              <a:t>bez  kvalifikacija</a:t>
            </a:r>
            <a:r>
              <a:rPr lang="hr-HR" sz="3200" b="1" dirty="0"/>
              <a:t>) za vozača teretnih </a:t>
            </a:r>
            <a:r>
              <a:rPr lang="hr-HR" sz="3200" b="1" dirty="0" smtClean="0"/>
              <a:t>vozila, </a:t>
            </a:r>
            <a:r>
              <a:rPr lang="hr-HR" sz="3200" b="1" dirty="0"/>
              <a:t>a učenike u OŠ i SŠ profesionalnom orijentacijom usmjeriti na odabir konkurentnih</a:t>
            </a:r>
          </a:p>
          <a:p>
            <a:r>
              <a:rPr lang="hr-HR" sz="3200" b="1" dirty="0"/>
              <a:t>zanimanja, čime ćemo doprinijeti učinkovitijoj provedbi SRLP MŽ.</a:t>
            </a:r>
            <a:endParaRPr lang="hr-HR" sz="3200" b="1" dirty="0" smtClean="0"/>
          </a:p>
          <a:p>
            <a:endParaRPr lang="hr-HR" sz="2400" b="1" dirty="0"/>
          </a:p>
          <a:p>
            <a:endParaRPr lang="hr-HR" sz="4000" b="1" dirty="0" smtClean="0"/>
          </a:p>
          <a:p>
            <a:endParaRPr lang="hr-HR" sz="4000" b="1" dirty="0"/>
          </a:p>
          <a:p>
            <a:endParaRPr lang="hr-HR" sz="4000" b="1" dirty="0" smtClean="0"/>
          </a:p>
          <a:p>
            <a:endParaRPr lang="hr-HR" sz="4000" b="1" dirty="0"/>
          </a:p>
          <a:p>
            <a:endParaRPr lang="hr-HR" sz="4000" b="1" dirty="0" smtClean="0"/>
          </a:p>
          <a:p>
            <a:endParaRPr lang="hr-HR" sz="4000" b="1" dirty="0"/>
          </a:p>
          <a:p>
            <a:endParaRPr lang="hr-HR" sz="4000" b="1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8002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2" name="Pravokutnik 1"/>
          <p:cNvSpPr/>
          <p:nvPr/>
        </p:nvSpPr>
        <p:spPr>
          <a:xfrm>
            <a:off x="0" y="2690336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 smtClean="0">
                <a:latin typeface="Times New Roman" panose="02020603050405020304" pitchFamily="18" charset="0"/>
              </a:rPr>
              <a:t>1. Osnaživanje </a:t>
            </a:r>
            <a:r>
              <a:rPr lang="hr-HR" sz="3600" b="1" dirty="0">
                <a:latin typeface="Times New Roman" panose="02020603050405020304" pitchFamily="18" charset="0"/>
              </a:rPr>
              <a:t>i motiviranje pripadnika </a:t>
            </a:r>
            <a:r>
              <a:rPr lang="pl-PL" sz="3600" b="1" dirty="0">
                <a:latin typeface="Times New Roman" panose="02020603050405020304" pitchFamily="18" charset="0"/>
              </a:rPr>
              <a:t>ranjivih skupina za aktivaciju i ulazak u svijet rada i odabir polaznika za </a:t>
            </a:r>
            <a:r>
              <a:rPr lang="hr-HR" sz="3600" b="1" dirty="0">
                <a:latin typeface="Times New Roman" panose="02020603050405020304" pitchFamily="18" charset="0"/>
              </a:rPr>
              <a:t>uključivanje u programe obrazovanja </a:t>
            </a:r>
            <a:r>
              <a:rPr lang="hr-HR" sz="3600" b="1" dirty="0" smtClean="0">
                <a:latin typeface="Times New Roman" panose="02020603050405020304" pitchFamily="18" charset="0"/>
              </a:rPr>
              <a:t>odraslih </a:t>
            </a:r>
          </a:p>
          <a:p>
            <a:r>
              <a:rPr lang="hr-HR" sz="3600" b="1" dirty="0">
                <a:latin typeface="Times New Roman" panose="02020603050405020304" pitchFamily="18" charset="0"/>
              </a:rPr>
              <a:t>(</a:t>
            </a:r>
            <a:r>
              <a:rPr lang="pl-PL" sz="3600" b="1" dirty="0" smtClean="0">
                <a:latin typeface="Times New Roman" panose="02020603050405020304" pitchFamily="18" charset="0"/>
              </a:rPr>
              <a:t>odabrano 56 polaznika obrazovanja)</a:t>
            </a:r>
            <a:endParaRPr lang="hr-HR" sz="3600" b="1" dirty="0">
              <a:latin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518226" y="1775936"/>
            <a:ext cx="72928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b="1" dirty="0">
                <a:solidFill>
                  <a:schemeClr val="accent3">
                    <a:lumMod val="75000"/>
                  </a:schemeClr>
                </a:solidFill>
              </a:rPr>
              <a:t>Aktivnosti u provedbi projekta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6436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2" name="Pravokutnik 1"/>
          <p:cNvSpPr/>
          <p:nvPr/>
        </p:nvSpPr>
        <p:spPr>
          <a:xfrm>
            <a:off x="0" y="1446243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>
                <a:latin typeface="Times New Roman" panose="02020603050405020304" pitchFamily="18" charset="0"/>
              </a:rPr>
              <a:t>Održati ćemo: </a:t>
            </a:r>
          </a:p>
          <a:p>
            <a:r>
              <a:rPr lang="hr-HR" sz="3600" dirty="0">
                <a:latin typeface="Times New Roman" panose="02020603050405020304" pitchFamily="18" charset="0"/>
              </a:rPr>
              <a:t>12 informativno-motivacijskih </a:t>
            </a:r>
            <a:r>
              <a:rPr lang="hr-HR" sz="3600" dirty="0" smtClean="0">
                <a:latin typeface="Times New Roman" panose="02020603050405020304" pitchFamily="18" charset="0"/>
              </a:rPr>
              <a:t>skupova </a:t>
            </a:r>
            <a:r>
              <a:rPr lang="pl-PL" sz="3600" dirty="0" smtClean="0">
                <a:latin typeface="Times New Roman" panose="02020603050405020304" pitchFamily="18" charset="0"/>
              </a:rPr>
              <a:t>po </a:t>
            </a:r>
            <a:r>
              <a:rPr lang="pl-PL" sz="3600" dirty="0">
                <a:latin typeface="Times New Roman" panose="02020603050405020304" pitchFamily="18" charset="0"/>
              </a:rPr>
              <a:t>romskim </a:t>
            </a:r>
            <a:r>
              <a:rPr lang="pl-PL" sz="3600" dirty="0" smtClean="0">
                <a:latin typeface="Times New Roman" panose="02020603050405020304" pitchFamily="18" charset="0"/>
              </a:rPr>
              <a:t>naseljima MŽ</a:t>
            </a:r>
            <a:r>
              <a:rPr lang="pl-PL" sz="3600" dirty="0">
                <a:latin typeface="Times New Roman" panose="02020603050405020304" pitchFamily="18" charset="0"/>
              </a:rPr>
              <a:t>; </a:t>
            </a:r>
          </a:p>
          <a:p>
            <a:r>
              <a:rPr lang="pl-PL" sz="3600" dirty="0">
                <a:latin typeface="Times New Roman" panose="02020603050405020304" pitchFamily="18" charset="0"/>
              </a:rPr>
              <a:t>6 informativnih </a:t>
            </a:r>
            <a:r>
              <a:rPr lang="hr-HR" sz="3600" dirty="0">
                <a:latin typeface="Times New Roman" panose="02020603050405020304" pitchFamily="18" charset="0"/>
              </a:rPr>
              <a:t>objava (2tv+2radio+2novine</a:t>
            </a:r>
            <a:r>
              <a:rPr lang="hr-HR" sz="3600" dirty="0" smtClean="0">
                <a:latin typeface="Times New Roman" panose="02020603050405020304" pitchFamily="18" charset="0"/>
              </a:rPr>
              <a:t>)</a:t>
            </a:r>
            <a:endParaRPr lang="hr-HR" sz="3600" dirty="0">
              <a:latin typeface="Times New Roman" panose="02020603050405020304" pitchFamily="18" charset="0"/>
            </a:endParaRP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4624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2" name="Pravokutnik 1"/>
          <p:cNvSpPr/>
          <p:nvPr/>
        </p:nvSpPr>
        <p:spPr>
          <a:xfrm>
            <a:off x="0" y="1600201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latin typeface="Times New Roman" panose="02020603050405020304" pitchFamily="18" charset="0"/>
              </a:rPr>
              <a:t>U okviru "Kluba za zapošljavanje" održati 8  radionica u trajanju 596 h</a:t>
            </a:r>
            <a:r>
              <a:rPr lang="pl-PL" sz="3200" dirty="0" smtClean="0">
                <a:latin typeface="Times New Roman" panose="02020603050405020304" pitchFamily="18" charset="0"/>
              </a:rPr>
              <a:t>: </a:t>
            </a:r>
          </a:p>
          <a:p>
            <a:r>
              <a:rPr lang="pl-PL" sz="3200" dirty="0" smtClean="0">
                <a:latin typeface="Times New Roman" panose="02020603050405020304" pitchFamily="18" charset="0"/>
              </a:rPr>
              <a:t>Samopouzdanje </a:t>
            </a:r>
            <a:r>
              <a:rPr lang="pl-PL" sz="3200" dirty="0">
                <a:latin typeface="Times New Roman" panose="02020603050405020304" pitchFamily="18" charset="0"/>
              </a:rPr>
              <a:t>i </a:t>
            </a:r>
            <a:r>
              <a:rPr lang="hr-HR" sz="3200" dirty="0">
                <a:latin typeface="Times New Roman" panose="02020603050405020304" pitchFamily="18" charset="0"/>
              </a:rPr>
              <a:t>motivacija za posao, </a:t>
            </a:r>
          </a:p>
          <a:p>
            <a:r>
              <a:rPr lang="hr-HR" sz="3200" dirty="0">
                <a:latin typeface="Times New Roman" panose="02020603050405020304" pitchFamily="18" charset="0"/>
              </a:rPr>
              <a:t>Životopis i molba, </a:t>
            </a:r>
          </a:p>
          <a:p>
            <a:r>
              <a:rPr lang="hr-HR" sz="3200" dirty="0">
                <a:latin typeface="Times New Roman" panose="02020603050405020304" pitchFamily="18" charset="0"/>
              </a:rPr>
              <a:t>Razgovor za posao, </a:t>
            </a:r>
          </a:p>
          <a:p>
            <a:r>
              <a:rPr lang="hr-HR" sz="3200" dirty="0">
                <a:latin typeface="Times New Roman" panose="02020603050405020304" pitchFamily="18" charset="0"/>
              </a:rPr>
              <a:t>Individualno savjetovanje, </a:t>
            </a:r>
          </a:p>
          <a:p>
            <a:r>
              <a:rPr lang="hr-HR" sz="3200" dirty="0">
                <a:latin typeface="Times New Roman" panose="02020603050405020304" pitchFamily="18" charset="0"/>
              </a:rPr>
              <a:t>Radionica informatičke pismenosti, </a:t>
            </a:r>
          </a:p>
          <a:p>
            <a:r>
              <a:rPr lang="hr-HR" sz="3200" dirty="0">
                <a:latin typeface="Times New Roman" panose="02020603050405020304" pitchFamily="18" charset="0"/>
              </a:rPr>
              <a:t>Kratki tečaj stranog jezika, </a:t>
            </a:r>
          </a:p>
          <a:p>
            <a:r>
              <a:rPr lang="hr-HR" sz="3200" dirty="0">
                <a:latin typeface="Times New Roman" panose="02020603050405020304" pitchFamily="18" charset="0"/>
              </a:rPr>
              <a:t>Pisanje životopisa na engleskom jeziku,</a:t>
            </a:r>
          </a:p>
          <a:p>
            <a:r>
              <a:rPr lang="hr-HR" sz="3200" dirty="0">
                <a:latin typeface="Times New Roman" panose="02020603050405020304" pitchFamily="18" charset="0"/>
              </a:rPr>
              <a:t>Informiranje o školovanju/studiranju- za 700 učenika OŠ i SŠ)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8418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2" name="Pravokutnik 1"/>
          <p:cNvSpPr/>
          <p:nvPr/>
        </p:nvSpPr>
        <p:spPr>
          <a:xfrm>
            <a:off x="0" y="1699736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dirty="0" smtClean="0">
                <a:latin typeface="Times New Roman" panose="02020603050405020304" pitchFamily="18" charset="0"/>
              </a:rPr>
              <a:t>2.Razvoj </a:t>
            </a:r>
            <a:r>
              <a:rPr lang="hr-HR" sz="4000" b="1" dirty="0">
                <a:latin typeface="Times New Roman" panose="02020603050405020304" pitchFamily="18" charset="0"/>
              </a:rPr>
              <a:t>i provedba </a:t>
            </a:r>
            <a:r>
              <a:rPr lang="hr-HR" sz="4000" b="1" dirty="0" smtClean="0">
                <a:latin typeface="Times New Roman" panose="02020603050405020304" pitchFamily="18" charset="0"/>
              </a:rPr>
              <a:t>programa osposobljavanja</a:t>
            </a:r>
            <a:r>
              <a:rPr lang="hr-HR" sz="4000" b="1" dirty="0">
                <a:latin typeface="Times New Roman" panose="02020603050405020304" pitchFamily="18" charset="0"/>
              </a:rPr>
              <a:t>, prekvalifikacije </a:t>
            </a:r>
            <a:r>
              <a:rPr lang="hr-HR" sz="4000" b="1" dirty="0" smtClean="0">
                <a:latin typeface="Times New Roman" panose="02020603050405020304" pitchFamily="18" charset="0"/>
              </a:rPr>
              <a:t>i usavršavanja </a:t>
            </a:r>
            <a:r>
              <a:rPr lang="hr-HR" sz="4000" b="1" dirty="0">
                <a:latin typeface="Times New Roman" panose="02020603050405020304" pitchFamily="18" charset="0"/>
              </a:rPr>
              <a:t>za nezaposlene</a:t>
            </a:r>
          </a:p>
          <a:p>
            <a:r>
              <a:rPr lang="pl-PL" sz="4000" b="1" dirty="0">
                <a:latin typeface="Times New Roman" panose="02020603050405020304" pitchFamily="18" charset="0"/>
              </a:rPr>
              <a:t>pripadnike ranjivih skupina na </a:t>
            </a:r>
            <a:r>
              <a:rPr lang="pl-PL" sz="4000" b="1" dirty="0" smtClean="0">
                <a:latin typeface="Times New Roman" panose="02020603050405020304" pitchFamily="18" charset="0"/>
              </a:rPr>
              <a:t>tržištu </a:t>
            </a:r>
            <a:r>
              <a:rPr lang="hr-HR" sz="4000" b="1" dirty="0" smtClean="0">
                <a:latin typeface="Times New Roman" panose="02020603050405020304" pitchFamily="18" charset="0"/>
              </a:rPr>
              <a:t>rada </a:t>
            </a:r>
            <a:r>
              <a:rPr lang="hr-HR" sz="4000" b="1" dirty="0">
                <a:latin typeface="Times New Roman" panose="02020603050405020304" pitchFamily="18" charset="0"/>
              </a:rPr>
              <a:t>MŽ</a:t>
            </a:r>
            <a:r>
              <a:rPr lang="hr-HR" sz="4000" b="1" dirty="0" smtClean="0">
                <a:latin typeface="Times New Roman" panose="02020603050405020304" pitchFamily="18" charset="0"/>
              </a:rPr>
              <a:t>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dirty="0" smtClean="0">
                <a:latin typeface="Times New Roman" panose="02020603050405020304" pitchFamily="18" charset="0"/>
              </a:rPr>
              <a:t>u 2 grupe (1. osobe sa završenom OŠ; 2.osobe sa nepotpunom SŠ ili u procesu prekvalifikacije);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dirty="0" smtClean="0">
                <a:latin typeface="Times New Roman" panose="02020603050405020304" pitchFamily="18" charset="0"/>
              </a:rPr>
              <a:t>nabavljeni udžbenici i materijal za praktičnu nastavu;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dirty="0" smtClean="0">
                <a:latin typeface="Times New Roman" panose="02020603050405020304" pitchFamily="18" charset="0"/>
              </a:rPr>
              <a:t>podmireni troškovi polaganja ispita (prva pomoć, prometni propisi, vožnja);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dirty="0" smtClean="0">
                <a:latin typeface="Times New Roman" panose="02020603050405020304" pitchFamily="18" charset="0"/>
              </a:rPr>
              <a:t>podmireni troškovi najma i redovnog održavanja kamiona; </a:t>
            </a:r>
            <a:endParaRPr lang="hr-HR" sz="3200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0244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5" y="103374"/>
            <a:ext cx="4576011" cy="14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20" y="103374"/>
            <a:ext cx="2048180" cy="1496826"/>
          </a:xfrm>
          <a:prstGeom prst="rect">
            <a:avLst/>
          </a:prstGeom>
          <a:noFill/>
        </p:spPr>
      </p:pic>
      <p:sp>
        <p:nvSpPr>
          <p:cNvPr id="2" name="Pravokutnik 1"/>
          <p:cNvSpPr/>
          <p:nvPr/>
        </p:nvSpPr>
        <p:spPr>
          <a:xfrm>
            <a:off x="0" y="1701801"/>
            <a:ext cx="12192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400" b="1" dirty="0" smtClean="0">
                <a:latin typeface="TimesNewRomanPSMT"/>
              </a:rPr>
              <a:t>3. Nabava </a:t>
            </a:r>
            <a:r>
              <a:rPr lang="hr-HR" sz="4400" b="1" dirty="0">
                <a:latin typeface="TimesNewRomanPSMT"/>
              </a:rPr>
              <a:t>opreme za </a:t>
            </a:r>
            <a:r>
              <a:rPr lang="hr-HR" sz="4400" b="1" dirty="0" smtClean="0">
                <a:latin typeface="TimesNewRomanPSMT"/>
              </a:rPr>
              <a:t>provođenje nastave</a:t>
            </a:r>
          </a:p>
          <a:p>
            <a:r>
              <a:rPr lang="hr-HR" sz="4400" b="1" dirty="0" smtClean="0">
                <a:latin typeface="TimesNewRomanPSMT"/>
              </a:rPr>
              <a:t>190.000 kn</a:t>
            </a:r>
          </a:p>
          <a:p>
            <a:r>
              <a:rPr lang="hr-HR" sz="3600" dirty="0" smtClean="0">
                <a:latin typeface="TimesNewRomanPSMT"/>
              </a:rPr>
              <a:t>Opremanje 2 učionice sa informatičkom opremom i namještajem</a:t>
            </a:r>
          </a:p>
          <a:p>
            <a:r>
              <a:rPr lang="hr-HR" sz="3600" dirty="0" smtClean="0">
                <a:latin typeface="TimesNewRomanPSMT"/>
              </a:rPr>
              <a:t>Model motornog vozila za demonstraciju u stručnim predmetima</a:t>
            </a:r>
          </a:p>
          <a:p>
            <a:r>
              <a:rPr lang="pl-PL" sz="3600" dirty="0" smtClean="0">
                <a:latin typeface="TimesNewRomanPSMT"/>
              </a:rPr>
              <a:t>Nabavljena oprema za vježbe i praktičnu nastavu</a:t>
            </a:r>
            <a:endParaRPr lang="hr-HR" sz="3600" dirty="0">
              <a:latin typeface="TimesNewRomanPSMT"/>
            </a:endParaRP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dirty="0" smtClean="0"/>
              <a:t>Čakovec, 8.6.2018.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86D9-28D5-4B7F-9B49-0173C57AD512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6639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626</Words>
  <Application>Microsoft Office PowerPoint</Application>
  <PresentationFormat>Široki zaslon</PresentationFormat>
  <Paragraphs>91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TimesNewRomanPSMT</vt:lpstr>
      <vt:lpstr>Tema sustava Office</vt:lpstr>
      <vt:lpstr>PowerPoint prezentacija</vt:lpstr>
      <vt:lpstr>                Naziv poziva za dostavu projektnih prijedloga: Europski socijalni fond Operativni program Učinkoviti ljudski potencijali  2014. – 2020.    Vrijednost projekta:  1.929.680,90kn   Bespovratna sredstva 995.956,47  (51,61%)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Korisnik</cp:lastModifiedBy>
  <cp:revision>15</cp:revision>
  <dcterms:created xsi:type="dcterms:W3CDTF">2018-06-06T07:50:55Z</dcterms:created>
  <dcterms:modified xsi:type="dcterms:W3CDTF">2018-06-08T07:58:44Z</dcterms:modified>
</cp:coreProperties>
</file>