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9" r:id="rId5"/>
    <p:sldId id="257" r:id="rId6"/>
    <p:sldId id="263" r:id="rId7"/>
    <p:sldId id="258" r:id="rId8"/>
    <p:sldId id="264" r:id="rId9"/>
    <p:sldId id="265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8" r:id="rId18"/>
    <p:sldId id="277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0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26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91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55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54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7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16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22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7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4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76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F9EE-62E1-4741-AEC9-1FD6D9A3D1F7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4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73400" y="952500"/>
            <a:ext cx="418063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6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6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6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086100" y="3035300"/>
            <a:ext cx="3200107" cy="10932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8" smtClean="0">
                <a:solidFill>
                  <a:srgbClr val="000000"/>
                </a:solidFill>
                <a:latin typeface="Arial" panose="020B0604020202020204" pitchFamily="34" charset="0"/>
              </a:rPr>
              <a:t>SPOMENICA </a:t>
            </a:r>
          </a:p>
          <a:p>
            <a:pPr>
              <a:lnSpc>
                <a:spcPts val="4600"/>
              </a:lnSpc>
            </a:pPr>
            <a:endParaRPr lang="en-US"/>
          </a:p>
        </p:txBody>
      </p:sp>
      <p:sp>
        <p:nvSpPr>
          <p:cNvPr id="5" name="TekstniOkvir 4"/>
          <p:cNvSpPr txBox="1"/>
          <p:nvPr/>
        </p:nvSpPr>
        <p:spPr>
          <a:xfrm>
            <a:off x="3683000" y="4191000"/>
            <a:ext cx="193001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ČENIČKE ZADRUGE </a:t>
            </a:r>
          </a:p>
          <a:p>
            <a:pPr>
              <a:lnSpc>
                <a:spcPts val="1600"/>
              </a:lnSpc>
            </a:pPr>
            <a:endParaRPr lang="en-US" sz="141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184400" y="4445000"/>
            <a:ext cx="493436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pl-PL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UPANIJSKE SMOTRE od 11.travnja 2015. do svibnja 2016. </a:t>
            </a:r>
          </a:p>
          <a:p>
            <a:pPr>
              <a:lnSpc>
                <a:spcPts val="1600"/>
              </a:lnSpc>
            </a:pPr>
            <a:endParaRPr lang="en-US" sz="141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56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1930400"/>
            <a:ext cx="83515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600" b="1" dirty="0" smtClean="0"/>
              <a:t>RADIONICA: IZRADA BROŠA “JABUKA”</a:t>
            </a:r>
          </a:p>
          <a:p>
            <a:pPr>
              <a:lnSpc>
                <a:spcPct val="200000"/>
              </a:lnSpc>
            </a:pPr>
            <a:r>
              <a:rPr lang="hr-HR" sz="1600" dirty="0" smtClean="0"/>
              <a:t>8. Ožujak 2016.</a:t>
            </a:r>
          </a:p>
          <a:p>
            <a:pPr>
              <a:lnSpc>
                <a:spcPct val="200000"/>
              </a:lnSpc>
            </a:pPr>
            <a:r>
              <a:rPr lang="hr-HR" sz="1600" dirty="0" smtClean="0"/>
              <a:t>Projekt: Erasmus APPLES</a:t>
            </a:r>
          </a:p>
          <a:p>
            <a:pPr>
              <a:lnSpc>
                <a:spcPct val="200000"/>
              </a:lnSpc>
            </a:pPr>
            <a:r>
              <a:rPr lang="hr-HR" sz="1600" dirty="0" smtClean="0"/>
              <a:t>Voditelj: Jadranka Prošev</a:t>
            </a:r>
          </a:p>
          <a:p>
            <a:endParaRPr lang="hr-HR" dirty="0"/>
          </a:p>
        </p:txBody>
      </p:sp>
      <p:pic>
        <p:nvPicPr>
          <p:cNvPr id="6" name="Picture 5" descr="20160308_154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64480" y="2368550"/>
            <a:ext cx="4470400" cy="2514600"/>
          </a:xfrm>
          <a:prstGeom prst="rect">
            <a:avLst/>
          </a:prstGeom>
        </p:spPr>
      </p:pic>
      <p:pic>
        <p:nvPicPr>
          <p:cNvPr id="7" name="Picture 6" descr="20160308_154000.jpg"/>
          <p:cNvPicPr>
            <a:picLocks noChangeAspect="1"/>
          </p:cNvPicPr>
          <p:nvPr/>
        </p:nvPicPr>
        <p:blipFill>
          <a:blip r:embed="rId4" cstate="print"/>
          <a:srcRect l="12308" r="22710"/>
          <a:stretch>
            <a:fillRect/>
          </a:stretch>
        </p:blipFill>
        <p:spPr>
          <a:xfrm rot="5400000">
            <a:off x="2590802" y="3049908"/>
            <a:ext cx="3657597" cy="3166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160" y="2113280"/>
            <a:ext cx="723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EDUKACIJA IZ PODRUČJA UČENIČKOG ZADRUGARSTVA ZA RAVNATELJE, VODITELJE UČENIČKIH ZADRUGA I VODITELJE SEKCIJA IZ ČETIRI UČENIČKE ZADRUGE GRADA SLATINE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Kraljevica, 11-16. Rujna 2015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Estetsko uređenje izložbenog prostora: Karmela Radošević, dipl.ing</a:t>
            </a:r>
          </a:p>
          <a:p>
            <a:endParaRPr lang="hr-HR" dirty="0" smtClean="0"/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1828800"/>
            <a:ext cx="8544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STRUČNI SKUP ZA VODITELJE UČENIČKIH ZADRUGA VARAŽDINSKE I MEĐIMURSKE ŽUPANIJE</a:t>
            </a:r>
          </a:p>
          <a:p>
            <a:pPr>
              <a:buFont typeface="Arial" pitchFamily="34" charset="0"/>
              <a:buChar char="•"/>
            </a:pPr>
            <a:r>
              <a:rPr lang="hr-HR" b="1" dirty="0" smtClean="0"/>
              <a:t>Gospodarska škola Čakovec, </a:t>
            </a:r>
            <a:r>
              <a:rPr lang="hr-HR" dirty="0" smtClean="0"/>
              <a:t>19. listopada 2015.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Estetsko uređenje izložbenog prostora-  voditeljica mag. ing. Karmela Radošević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Izrada moderne cvjetne instalacije – voditeljica mag.ing. Ljiljana Škrobar</a:t>
            </a:r>
          </a:p>
          <a:p>
            <a:endParaRPr lang="hr-HR" b="1" dirty="0" smtClean="0"/>
          </a:p>
          <a:p>
            <a:r>
              <a:rPr lang="hr-HR" b="1" dirty="0" smtClean="0"/>
              <a:t> </a:t>
            </a:r>
          </a:p>
          <a:p>
            <a:endParaRPr lang="hr-HR" dirty="0"/>
          </a:p>
        </p:txBody>
      </p:sp>
      <p:pic>
        <p:nvPicPr>
          <p:cNvPr id="8" name="Picture 7" descr="10552472_162486044100808_59277174921862063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" y="3683000"/>
            <a:ext cx="3251200" cy="2438400"/>
          </a:xfrm>
          <a:prstGeom prst="rect">
            <a:avLst/>
          </a:prstGeom>
        </p:spPr>
      </p:pic>
      <p:pic>
        <p:nvPicPr>
          <p:cNvPr id="9" name="Picture 8" descr="12108780_162485870767492_92156792589631751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5172" y="3698240"/>
            <a:ext cx="3691467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214" y="1521272"/>
            <a:ext cx="7880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STRUČNI SKUP ZA VODITELJE UČENIČKIH ZADRUGA OSJEČKO-BARANJSKE, BRODSKO-POSAVSKE, POŽEŠKO-SLAVONSKE I VIROVITIČKO-PODRAVSKE ŽUPANIJE 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Đakovo, 28. Studeni 2015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 ing. Karmela Radošević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Izrada nakita od kože scrapbooking tehnikom – voditeljica Patricija Burazin</a:t>
            </a:r>
            <a:endParaRPr lang="hr-HR" sz="1600" dirty="0"/>
          </a:p>
        </p:txBody>
      </p:sp>
      <p:pic>
        <p:nvPicPr>
          <p:cNvPr id="5" name="Picture 4" descr="12346565_181367722212640_492020653367007917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009" y="3654706"/>
            <a:ext cx="3638309" cy="2728732"/>
          </a:xfrm>
          <a:prstGeom prst="rect">
            <a:avLst/>
          </a:prstGeom>
        </p:spPr>
      </p:pic>
      <p:pic>
        <p:nvPicPr>
          <p:cNvPr id="6" name="Picture 5" descr="12342814_181368968879182_469296295191121506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450" y="3356656"/>
            <a:ext cx="3977833" cy="2983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40" y="1909823"/>
            <a:ext cx="7740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STRUČNI SKUP ZA VODITELJE UČENIČKIH ZADRUGA VUKOVARSKO - SRIJEMSKE ŽUPANIJE 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Vinkovci, 27. Studeni 2016.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mag.ing. Karmela Radošević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Izrada nakita od kože scrapbooking tehnikom – voditeljica Patricija Burazin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11221635_177328535949892_262158799048897531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964" y="3912243"/>
            <a:ext cx="4287457" cy="2572474"/>
          </a:xfrm>
          <a:prstGeom prst="rect">
            <a:avLst/>
          </a:prstGeom>
        </p:spPr>
      </p:pic>
      <p:pic>
        <p:nvPicPr>
          <p:cNvPr id="6" name="Picture 5" descr="12321282_179840109032068_5508449779957664663_n.jpg"/>
          <p:cNvPicPr>
            <a:picLocks noChangeAspect="1"/>
          </p:cNvPicPr>
          <p:nvPr/>
        </p:nvPicPr>
        <p:blipFill>
          <a:blip r:embed="rId4" cstate="print"/>
          <a:srcRect l="24848"/>
          <a:stretch>
            <a:fillRect/>
          </a:stretch>
        </p:blipFill>
        <p:spPr>
          <a:xfrm>
            <a:off x="5694745" y="3540872"/>
            <a:ext cx="2862804" cy="28570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38" y="1967696"/>
            <a:ext cx="6065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STRUČNI SKUP ZA VODITELJE I SURADNIKE UČENIČKIH ZADRUGA KRAPINSKO - ZAGORSKE, SISAČKO - MOSLAVAČKE I ZAGREBAČKE ŽUPANIJE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Brestovec Orehovički, 21. Studeni 2015.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mag.ing. Karmela Radošević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Sizzix i scrapbooking – voditeljica Snježana Hranić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12308456_177328972616515_680011407088039377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2872" y="1863523"/>
            <a:ext cx="2163887" cy="3606478"/>
          </a:xfrm>
          <a:prstGeom prst="rect">
            <a:avLst/>
          </a:prstGeom>
        </p:spPr>
      </p:pic>
      <p:pic>
        <p:nvPicPr>
          <p:cNvPr id="6" name="Picture 5" descr="12294731_177328955949850_87886778563368767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5732" y="4499079"/>
            <a:ext cx="3661458" cy="219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010" y="1794076"/>
            <a:ext cx="8032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STRUČNI SKUP ZA VODITELJE I SURADNIKE UČENIČKIH ZADRUGA GRADA ZAGREBA I KARLOVAČKE ŽUPANIJE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Zagreb, 20. Studeni 2015.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mag.ing. Karmela Radošević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Sizzix i scrapbooking – voditeljica Snježana Hranić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6" name="Picture 5" descr="12239747_177327615949984_28636072766549455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40" y="3776240"/>
            <a:ext cx="4039564" cy="2423739"/>
          </a:xfrm>
          <a:prstGeom prst="rect">
            <a:avLst/>
          </a:prstGeom>
        </p:spPr>
      </p:pic>
      <p:pic>
        <p:nvPicPr>
          <p:cNvPr id="7" name="Picture 6" descr="12301696_177327392616673_876377101056078999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5539" y="3804018"/>
            <a:ext cx="3985551" cy="2391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435" y="1805651"/>
            <a:ext cx="7008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STRUČNI SKUP ZA VODITELJE I SURADNIKE UČENIČKIH ZADRUGA SPLITSKO-DALMATINSKE I DUBROVAČKO-NERETVANSKE ŽUPANIJE</a:t>
            </a:r>
          </a:p>
          <a:p>
            <a:endParaRPr lang="hr-HR" sz="16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1600" dirty="0" smtClean="0"/>
              <a:t>Split, 14. Studeni 2015.,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mag.ing. Karmela Radošević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1600" dirty="0" smtClean="0"/>
              <a:t>Sizzix i scrapbooking – voditeljica Blanka Horvat</a:t>
            </a:r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12278681_177299299286149_575920578743415735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34" y="4143736"/>
            <a:ext cx="4061428" cy="2284553"/>
          </a:xfrm>
          <a:prstGeom prst="rect">
            <a:avLst/>
          </a:prstGeom>
        </p:spPr>
      </p:pic>
      <p:pic>
        <p:nvPicPr>
          <p:cNvPr id="6" name="Picture 5" descr="12279234_177292002620212_33764256866242244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6481" y="3449256"/>
            <a:ext cx="3499412" cy="26245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2083443"/>
            <a:ext cx="783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STRUČNI SKUP ZA VODITELJE UČENIČKIH ZADRUGA PODRUŽNICA HUUZ-A ŠIBENSKO-KNINSKE I ZADARSKE ŽUPANIJE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Šibenik, 13. Studeni 2015.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mag.ing. Karmela Radošević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1600" dirty="0" smtClean="0"/>
              <a:t>Sizzix i scrapbooking – voditeljica Blanka Horvat</a:t>
            </a:r>
          </a:p>
          <a:p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12247142_177290662620346_816998726006835671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5539" y="3764666"/>
            <a:ext cx="3692323" cy="2769243"/>
          </a:xfrm>
          <a:prstGeom prst="rect">
            <a:avLst/>
          </a:prstGeom>
        </p:spPr>
      </p:pic>
      <p:pic>
        <p:nvPicPr>
          <p:cNvPr id="6" name="Picture 5" descr="12248009_177289829287096_323854161411362038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160" y="4054770"/>
            <a:ext cx="3993266" cy="22413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678329"/>
            <a:ext cx="78377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STRUČNI SKUP ZA VODITELJE UČENIČKIH ZADRUGA KOPRIVNIČKO - KRIŽEVAČKE I BJELOVARSKO - BILOGORSKE ŽUPANIJE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Rasinja, 11. Studeni 2015.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mag.ing. Karmela Radošević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1600" dirty="0" smtClean="0"/>
              <a:t>Sizzix i scrapbooking – voditeljica Sanja Tot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12241731_171772576505488_115329052760564877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286" y="3576576"/>
            <a:ext cx="3453113" cy="2589835"/>
          </a:xfrm>
          <a:prstGeom prst="rect">
            <a:avLst/>
          </a:prstGeom>
        </p:spPr>
      </p:pic>
      <p:pic>
        <p:nvPicPr>
          <p:cNvPr id="6" name="Picture 5" descr="12227548_171772213172191_3230264749181744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3970" y="3206186"/>
            <a:ext cx="4394521" cy="32958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82600" y="647700"/>
            <a:ext cx="8036431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6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4006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 </a:t>
            </a:r>
          </a:p>
          <a:p>
            <a:pPr>
              <a:lnSpc>
                <a:spcPts val="4600"/>
              </a:lnSpc>
            </a:pPr>
            <a:endParaRPr lang="en-US" sz="4006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58800" y="1397000"/>
            <a:ext cx="64120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01700" y="1397000"/>
            <a:ext cx="951543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14" b="1" smtClean="0">
                <a:solidFill>
                  <a:srgbClr val="000000"/>
                </a:solidFill>
                <a:latin typeface="Arial" panose="020B0604020202020204" pitchFamily="34" charset="0"/>
              </a:rPr>
              <a:t>Voditeljica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52500" y="1841500"/>
            <a:ext cx="294048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JADRANKA PRO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ŠEV, stručni učitelj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58800" y="2260600"/>
            <a:ext cx="64120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01700" y="2260600"/>
            <a:ext cx="1808187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SEKCIJE:</a:t>
            </a: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</a:rPr>
              <a:t> 1. IX. 201</a:t>
            </a:r>
            <a:r>
              <a:rPr lang="hr-HR" sz="1414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41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50900" y="2692400"/>
            <a:ext cx="538019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  <a:r>
              <a:rPr lang="en-US" sz="1414" b="1" smtClean="0">
                <a:solidFill>
                  <a:srgbClr val="000000"/>
                </a:solidFill>
                <a:latin typeface="Arial" panose="020B0604020202020204" pitchFamily="34" charset="0"/>
              </a:rPr>
              <a:t>POLJOPRIVREDA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: vo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sv-SE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arska: NATALIJA   VARGA, dipl. ing. agr.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679700" y="2895600"/>
            <a:ext cx="5292346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14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povrtlarska</a:t>
            </a: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</a:rPr>
              <a:t>: BISERKA VOJNOVI</a:t>
            </a: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 dipl. </a:t>
            </a:r>
            <a:r>
              <a:rPr lang="en-US" sz="1414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14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, </a:t>
            </a:r>
            <a:r>
              <a:rPr lang="en-US" sz="1414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 </a:t>
            </a:r>
            <a:b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14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cvjeć</a:t>
            </a:r>
            <a:r>
              <a:rPr lang="sv-SE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arska: mr. sc. DUNJA GERŠAK, dipl. ing. agr. </a:t>
            </a:r>
          </a:p>
          <a:p>
            <a:pPr>
              <a:lnSpc>
                <a:spcPts val="1700"/>
              </a:lnSpc>
            </a:pPr>
            <a:endParaRPr lang="en-US" sz="141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654300" y="3327400"/>
            <a:ext cx="569790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8702">
              <a:lnSpc>
                <a:spcPts val="16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aran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žerska: LJILJANA ŠKROBAR DRK dipl. ing. agr., profesor mentor </a:t>
            </a:r>
            <a:b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dendrološka: KARMELA RADOŠEVIĆ, dipl. ing. agr., profesor mentor </a:t>
            </a:r>
            <a:b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vinarska: VESNA STUNKOVIĆ, dipl. ing. agr. </a:t>
            </a:r>
          </a:p>
          <a:p>
            <a:pPr indent="28702">
              <a:lnSpc>
                <a:spcPts val="1600"/>
              </a:lnSpc>
            </a:pP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016000" y="4191000"/>
            <a:ext cx="534018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en-US" sz="1416" b="1" smtClean="0">
                <a:solidFill>
                  <a:srgbClr val="000000"/>
                </a:solidFill>
                <a:latin typeface="Arial" panose="020B0604020202020204" pitchFamily="34" charset="0"/>
              </a:rPr>
              <a:t> TEKSTIL:</a:t>
            </a: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</a:rPr>
              <a:t> izrada modnog nakita: DUBRAVKA </a:t>
            </a: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ŠANTL, dipl. ing. </a:t>
            </a:r>
          </a:p>
          <a:p>
            <a:pPr>
              <a:lnSpc>
                <a:spcPts val="1600"/>
              </a:lnSpc>
            </a:pPr>
            <a:endParaRPr lang="en-US" sz="141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044700" y="4394200"/>
            <a:ext cx="511575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izrada tekstila posebnim tehnikama: JADRANKA PRO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ŠEV, ing. </a:t>
            </a:r>
            <a:r>
              <a:rPr lang="nn-NO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n-NO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oslikavanje tekstila. KATICA KORUNEK, ing. </a:t>
            </a:r>
          </a:p>
          <a:p>
            <a:pPr>
              <a:lnSpc>
                <a:spcPts val="1700"/>
              </a:lnSpc>
            </a:pP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019300" y="4826000"/>
            <a:ext cx="399083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izrada odjevnih predmeta: ZLATKO  SEREC, ing. </a:t>
            </a:r>
          </a:p>
          <a:p>
            <a:pPr>
              <a:lnSpc>
                <a:spcPts val="1600"/>
              </a:lnSpc>
            </a:pPr>
            <a:endParaRPr lang="en-US"/>
          </a:p>
        </p:txBody>
      </p:sp>
      <p:sp>
        <p:nvSpPr>
          <p:cNvPr id="15" name="TekstniOkvir 14"/>
          <p:cNvSpPr txBox="1"/>
          <p:nvPr/>
        </p:nvSpPr>
        <p:spPr>
          <a:xfrm>
            <a:off x="4089400" y="5041900"/>
            <a:ext cx="460119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ANA-MARIJA BOGDANOVI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Ć,  univ. bacc. ing. text. tehn.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1016000" y="5257800"/>
            <a:ext cx="591508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3.</a:t>
            </a:r>
            <a:r>
              <a:rPr lang="en-US" sz="1414" b="1" smtClean="0">
                <a:solidFill>
                  <a:srgbClr val="000000"/>
                </a:solidFill>
                <a:latin typeface="Arial" panose="020B0604020202020204" pitchFamily="34" charset="0"/>
              </a:rPr>
              <a:t> OSOBNE USLUGE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 : frizerska: NIVES KOCIJAN, stru</a:t>
            </a: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čni učitelj mentor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908300" y="5499100"/>
            <a:ext cx="437850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000000"/>
                </a:solidFill>
                <a:latin typeface="Arial" panose="020B0604020202020204" pitchFamily="34" charset="0"/>
              </a:rPr>
              <a:t>likovna sekcija: RUSA TRAJKOVA - AVDIJA,  profesor </a:t>
            </a:r>
          </a:p>
          <a:p>
            <a:pPr>
              <a:lnSpc>
                <a:spcPts val="1600"/>
              </a:lnSpc>
            </a:pPr>
            <a:endParaRPr lang="en-US"/>
          </a:p>
        </p:txBody>
      </p:sp>
      <p:sp>
        <p:nvSpPr>
          <p:cNvPr id="18" name="TekstniOkvir 17"/>
          <p:cNvSpPr txBox="1"/>
          <p:nvPr/>
        </p:nvSpPr>
        <p:spPr>
          <a:xfrm>
            <a:off x="2908300" y="5727700"/>
            <a:ext cx="406617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</a:rPr>
              <a:t>slikarska sekcija: VEDRAN IVANKOVI</a:t>
            </a: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Ć,  profesor </a:t>
            </a:r>
          </a:p>
          <a:p>
            <a:pPr>
              <a:lnSpc>
                <a:spcPts val="1600"/>
              </a:lnSpc>
            </a:pPr>
            <a:endParaRPr lang="en-US" sz="141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36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678329"/>
            <a:ext cx="783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RADIONICA IZRADE RECIKLIRANOG CVIJEĆA OD KUTIJA OD JAJA U SKLOPU EU PROJEKTA ERASMUS +  POD NAZIVOM APPLES.  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Voditeljica radionice: Natalija Varga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Datum: .3.2016.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20160317_07494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911" y="2760756"/>
            <a:ext cx="2893614" cy="2289607"/>
          </a:xfrm>
          <a:prstGeom prst="rect">
            <a:avLst/>
          </a:prstGeom>
        </p:spPr>
      </p:pic>
      <p:pic>
        <p:nvPicPr>
          <p:cNvPr id="6" name="Picture 5" descr="WP_20160308_001.jpg"/>
          <p:cNvPicPr>
            <a:picLocks noChangeAspect="1"/>
          </p:cNvPicPr>
          <p:nvPr/>
        </p:nvPicPr>
        <p:blipFill>
          <a:blip r:embed="rId4" cstate="print"/>
          <a:srcRect l="12632" r="3634"/>
          <a:stretch>
            <a:fillRect/>
          </a:stretch>
        </p:blipFill>
        <p:spPr>
          <a:xfrm>
            <a:off x="347240" y="4300533"/>
            <a:ext cx="2685327" cy="1800000"/>
          </a:xfrm>
          <a:prstGeom prst="rect">
            <a:avLst/>
          </a:prstGeom>
        </p:spPr>
      </p:pic>
      <p:pic>
        <p:nvPicPr>
          <p:cNvPr id="7" name="Picture 6" descr="WP_20160308_007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5827" y="2156036"/>
            <a:ext cx="2424706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678329"/>
            <a:ext cx="783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RADIONICA: POKAZNA RADIONICA PAKIRANJE ČAJA OD JABUKE U RAZLIČITE AMBALAŽE U SKLOPU EU PROJEKTA ERASMUS +  POD NAZIVOM APPLES.  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Voditeljica radionice: Vesna Stunković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Datum: 8.3.2016.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20160308_143906.jpg"/>
          <p:cNvPicPr>
            <a:picLocks noChangeAspect="1"/>
          </p:cNvPicPr>
          <p:nvPr/>
        </p:nvPicPr>
        <p:blipFill>
          <a:blip r:embed="rId3" cstate="print"/>
          <a:srcRect l="8941" r="22593"/>
          <a:stretch>
            <a:fillRect/>
          </a:stretch>
        </p:blipFill>
        <p:spPr>
          <a:xfrm rot="5400000">
            <a:off x="1285087" y="3549290"/>
            <a:ext cx="3067293" cy="2520000"/>
          </a:xfrm>
          <a:prstGeom prst="rect">
            <a:avLst/>
          </a:prstGeom>
        </p:spPr>
      </p:pic>
      <p:pic>
        <p:nvPicPr>
          <p:cNvPr id="7" name="Picture 6" descr="20160308_144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1873" y="2488876"/>
            <a:ext cx="2223245" cy="39524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678329"/>
            <a:ext cx="783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RADIONICA: POKAZNA RADIONICA IZRADA KOMPOSTA I SADNJA JABUKA U SKLOPU EU PROJEKTA ERASMUS +  POD NAZIVOM APPLES.  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Voditeljica radionice: Vesna Stunković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Datum: 9.3.2016.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P308029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1853" y="3206187"/>
            <a:ext cx="2538899" cy="1904174"/>
          </a:xfrm>
          <a:prstGeom prst="rect">
            <a:avLst/>
          </a:prstGeom>
        </p:spPr>
      </p:pic>
      <p:pic>
        <p:nvPicPr>
          <p:cNvPr id="6" name="Picture 5" descr="DSC00617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1223" y="2113344"/>
            <a:ext cx="2373533" cy="3164712"/>
          </a:xfrm>
          <a:prstGeom prst="rect">
            <a:avLst/>
          </a:prstGeom>
        </p:spPr>
      </p:pic>
      <p:pic>
        <p:nvPicPr>
          <p:cNvPr id="7" name="Picture 6" descr="sadnja jabuke.jpg"/>
          <p:cNvPicPr>
            <a:picLocks noChangeAspect="1"/>
          </p:cNvPicPr>
          <p:nvPr/>
        </p:nvPicPr>
        <p:blipFill>
          <a:blip r:embed="rId5" cstate="print"/>
          <a:srcRect r="6645"/>
          <a:stretch>
            <a:fillRect/>
          </a:stretch>
        </p:blipFill>
        <p:spPr>
          <a:xfrm>
            <a:off x="185195" y="3319427"/>
            <a:ext cx="3136739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299" y="1816100"/>
            <a:ext cx="7723047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ŽUPANIJSKA SMOTRA  UČENIČKIH ZADRUGA – osvojeno 1. mjesto</a:t>
            </a:r>
            <a:endParaRPr lang="en-US" sz="181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sz="181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22300" y="2133600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65200" y="2120900"/>
            <a:ext cx="1069973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11.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4. 201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33875" y="251926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65201" y="2484539"/>
            <a:ext cx="3489738" cy="4942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Zadrugari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Valentina Tepeš, 3.CV</a:t>
            </a:r>
          </a:p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Natalija Cmrečnjak, 3.KPO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45450" y="2973408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07327" y="2984982"/>
            <a:ext cx="413895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Mentor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ice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Ljiljana Škrobar i Jadranka Prošev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Slika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710" y="3657600"/>
            <a:ext cx="3808072" cy="2808000"/>
          </a:xfrm>
          <a:prstGeom prst="rect">
            <a:avLst/>
          </a:prstGeom>
        </p:spPr>
      </p:pic>
      <p:pic>
        <p:nvPicPr>
          <p:cNvPr id="14" name="Picture 13" descr="P619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1918" y="3640240"/>
            <a:ext cx="3750196" cy="281264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34550" t="22011" r="55323" b="66513"/>
          <a:stretch>
            <a:fillRect/>
          </a:stretch>
        </p:blipFill>
        <p:spPr bwMode="auto">
          <a:xfrm>
            <a:off x="590307" y="163491"/>
            <a:ext cx="1736204" cy="122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06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300" y="1816100"/>
            <a:ext cx="482587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DRŽAVNA SMOTRA  UČENIČKIH ZADRUGA</a:t>
            </a:r>
            <a:endParaRPr lang="en-US" sz="181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sz="181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22300" y="2133600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65200" y="2120900"/>
            <a:ext cx="1532471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15. i 16.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. 201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33875" y="251926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65201" y="2484539"/>
            <a:ext cx="3547446" cy="7413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Zadrugari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:  Valentina Tepeš, 3.CV</a:t>
            </a:r>
          </a:p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Ivana Hergotić 3.CV</a:t>
            </a:r>
          </a:p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Natalija Cmrečnjak, 3.KPO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03324" y="2660892"/>
            <a:ext cx="72136" cy="9884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hr-HR" sz="1606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6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6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115671" y="3413245"/>
            <a:ext cx="4196662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Mentor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ice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Ljiljana Škrobar i Jadranka Prošev 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405112" y="153363"/>
            <a:ext cx="1597307" cy="113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SCI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7807" y="1342663"/>
            <a:ext cx="3078816" cy="2760561"/>
          </a:xfrm>
          <a:prstGeom prst="rect">
            <a:avLst/>
          </a:prstGeom>
        </p:spPr>
      </p:pic>
      <p:pic>
        <p:nvPicPr>
          <p:cNvPr id="14" name="Picture 13" descr="DSCI0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574" y="4259489"/>
            <a:ext cx="3248628" cy="2436471"/>
          </a:xfrm>
          <a:prstGeom prst="rect">
            <a:avLst/>
          </a:prstGeom>
        </p:spPr>
      </p:pic>
      <p:pic>
        <p:nvPicPr>
          <p:cNvPr id="15" name="Picture 14" descr="DSCI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8379" y="4224817"/>
            <a:ext cx="3171463" cy="2524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6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" y="18954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82600" y="1600200"/>
            <a:ext cx="3784690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hr-HR" sz="1606" b="1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ME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ĐUNARODNI VOĆARSKI SAJAM 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2600" y="198218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74700" y="1982182"/>
            <a:ext cx="109164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IX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- 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IX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009666" y="1982182"/>
            <a:ext cx="2114361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en-US" sz="1606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Donji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6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Kraljevec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82600" y="2274282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74700" y="2274282"/>
            <a:ext cx="3916137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Izlo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žbeno-prodajni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štand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endParaRPr lang="en-US" sz="16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82600" y="256638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74700" y="2566382"/>
            <a:ext cx="389529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Zadrugari: 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čenici članovi voćarske sekcije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82600" y="285848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74700" y="2858482"/>
            <a:ext cx="4086055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čenici koji su sudjelovali u promociji  škole i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825500" y="3112482"/>
            <a:ext cx="201016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proizvoda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od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jabuka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6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82600" y="3676553"/>
            <a:ext cx="253434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Mentor: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Ljiljana Škrobar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 descr="IMG_9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778" y="4023167"/>
            <a:ext cx="3923817" cy="2615878"/>
          </a:xfrm>
          <a:prstGeom prst="rect">
            <a:avLst/>
          </a:prstGeom>
        </p:spPr>
      </p:pic>
      <p:pic>
        <p:nvPicPr>
          <p:cNvPr id="23" name="Picture 22" descr="IMG_9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84516" y="2468300"/>
            <a:ext cx="4294207" cy="2862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98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2600" y="1684169"/>
            <a:ext cx="5807487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IX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ME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ĐUNARODNO NATJECANJE U ARANŽIRANJU</a:t>
            </a:r>
            <a:endParaRPr lang="en-US" sz="181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50840" y="3069043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93740" y="3069043"/>
            <a:ext cx="122148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Zadrugark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50840" y="3437343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893740" y="3462743"/>
            <a:ext cx="327012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Mentorica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prof.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Karmela Radošević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558800" y="2040532"/>
            <a:ext cx="8175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889000" y="2040532"/>
            <a:ext cx="2348785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 IX. 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2015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., Vara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ždin</a:t>
            </a:r>
            <a:endParaRPr lang="en-US" sz="181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58800" y="235803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901700" y="2358032"/>
            <a:ext cx="213840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Barok - glazba - cvije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558800" y="266283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901700" y="2672116"/>
            <a:ext cx="316541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ran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žiranje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</a:t>
            </a:r>
            <a:r>
              <a:rPr lang="hr-HR" sz="1600" i="1" dirty="0" smtClean="0"/>
              <a:t>Cafe de Paris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 descr="http://www.ss-gospodarska-ck.skole.hr/upload/ss-gospodarska-ck/images/newsimg/398/Image/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2" y="2133221"/>
            <a:ext cx="3912365" cy="2608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233" y="4025571"/>
            <a:ext cx="3605567" cy="2403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80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58800" y="1600200"/>
            <a:ext cx="447661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ME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ĐUNARODNA IZLOŽBA CVIJEĆA </a:t>
            </a:r>
          </a:p>
          <a:p>
            <a:pPr>
              <a:lnSpc>
                <a:spcPts val="2100"/>
              </a:lnSpc>
            </a:pPr>
            <a:endParaRPr lang="en-US" sz="181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58800" y="1917700"/>
            <a:ext cx="8175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89000" y="1917700"/>
            <a:ext cx="3225627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 IX. - 2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 IX. 201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., Vara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ždin</a:t>
            </a:r>
            <a:endParaRPr lang="en-US" sz="181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58800" y="22352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01700" y="2235200"/>
            <a:ext cx="213840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Barok - glazba - cvije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58800" y="25400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871126" y="2521481"/>
            <a:ext cx="268509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6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600" dirty="0" err="1" smtClean="0"/>
              <a:t>Cvjetn</a:t>
            </a:r>
            <a:r>
              <a:rPr lang="hr-HR" sz="1600" dirty="0" smtClean="0"/>
              <a:t>a rapsodija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8800" y="286868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01700" y="2868680"/>
            <a:ext cx="3760645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Zadrugarke: 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pl-PL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enice 2.CV i 3.CV razreda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558800" y="3160780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901700" y="3160780"/>
            <a:ext cx="2818079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Mentoric</a:t>
            </a:r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Karmela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Rado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šević</a:t>
            </a:r>
            <a:endParaRPr lang="en-US" sz="16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s-gospodarska-ck.skole.hr/upload/ss-gospodarska-ck/images/newsimg/399/Image/slike0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30094" y="2476981"/>
            <a:ext cx="1830264" cy="2939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/>
          <a:srcRect l="20715" r="6494" b="4295"/>
          <a:stretch>
            <a:fillRect/>
          </a:stretch>
        </p:blipFill>
        <p:spPr>
          <a:xfrm>
            <a:off x="7184744" y="1665876"/>
            <a:ext cx="1577291" cy="369320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376" y="3831537"/>
            <a:ext cx="3672000" cy="2062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50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300" y="1816100"/>
            <a:ext cx="307776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000000"/>
                </a:solidFill>
                <a:latin typeface="Arial" panose="020B0604020202020204" pitchFamily="34" charset="0"/>
              </a:rPr>
              <a:t>JESEN U KRALJEVU VRTU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5" name="TekstniOkvir 4"/>
          <p:cNvSpPr txBox="1"/>
          <p:nvPr/>
        </p:nvSpPr>
        <p:spPr>
          <a:xfrm>
            <a:off x="622300" y="2133600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65200" y="2120900"/>
            <a:ext cx="995465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. X. 201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6.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22300" y="24257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65200" y="2425700"/>
            <a:ext cx="366927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Ure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đenje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eksterijera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izložbeno-prodajni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965200" y="2667000"/>
            <a:ext cx="501740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štand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22300" y="29591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65200" y="2959100"/>
            <a:ext cx="338073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Zadrugari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članovi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povrćarske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sekcije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22300" y="32512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65200" y="3251200"/>
            <a:ext cx="2792303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Mentor: Biserka Vojnovi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ć, prof.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je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6319" y="1779028"/>
            <a:ext cx="2968410" cy="1975848"/>
          </a:xfrm>
          <a:prstGeom prst="rect">
            <a:avLst/>
          </a:prstGeom>
        </p:spPr>
      </p:pic>
      <p:pic>
        <p:nvPicPr>
          <p:cNvPr id="18" name="Picture 17" descr="jes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592" y="3865946"/>
            <a:ext cx="3815262" cy="2539534"/>
          </a:xfrm>
          <a:prstGeom prst="rect">
            <a:avLst/>
          </a:prstGeom>
        </p:spPr>
      </p:pic>
      <p:pic>
        <p:nvPicPr>
          <p:cNvPr id="19" name="Picture 18" descr="jese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7687" y="4247909"/>
            <a:ext cx="3084915" cy="2053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6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58800" y="1752600"/>
            <a:ext cx="117500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000000"/>
                </a:solidFill>
                <a:latin typeface="Arial" panose="020B0604020202020204" pitchFamily="34" charset="0"/>
              </a:rPr>
              <a:t>SVI SVETI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5" name="TekstniOkvir 4"/>
          <p:cNvSpPr txBox="1"/>
          <p:nvPr/>
        </p:nvSpPr>
        <p:spPr>
          <a:xfrm>
            <a:off x="558800" y="20193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01700" y="2019300"/>
            <a:ext cx="339355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l-PL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28. - 31. X. 2015. Gospodarska </a:t>
            </a:r>
            <a:r>
              <a:rPr lang="pl-PL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58800" y="22733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01700" y="2273300"/>
            <a:ext cx="268342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Izlo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žbeno prodajni aranžmani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58800" y="25146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01700" y="2514600"/>
            <a:ext cx="269785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Zadrugari: svi 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čenici cvjećari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58800" y="27559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01700" y="2755900"/>
            <a:ext cx="304089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Mentori: sve sekcije poljoprivrede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s-gospodarska-ck.skole.hr/upload/ss-gospodarska-ck/album/159/large_img_1785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63"/>
          <a:stretch/>
        </p:blipFill>
        <p:spPr bwMode="auto">
          <a:xfrm>
            <a:off x="558800" y="3251200"/>
            <a:ext cx="3911133" cy="3090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s-gospodarska-ck.skole.hr/upload/ss-gospodarska-ck/album/159/large_img_1786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22"/>
          <a:stretch/>
        </p:blipFill>
        <p:spPr bwMode="auto">
          <a:xfrm>
            <a:off x="4566022" y="2305370"/>
            <a:ext cx="4266299" cy="3443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277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948</Words>
  <Application>Microsoft Office PowerPoint</Application>
  <PresentationFormat>On-screen Show (4:3)</PresentationFormat>
  <Paragraphs>205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Profesor</dc:creator>
  <cp:lastModifiedBy>Zeljka</cp:lastModifiedBy>
  <cp:revision>61</cp:revision>
  <dcterms:created xsi:type="dcterms:W3CDTF">2014-11-13T07:50:31Z</dcterms:created>
  <dcterms:modified xsi:type="dcterms:W3CDTF">2016-09-04T18:39:04Z</dcterms:modified>
</cp:coreProperties>
</file>