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3" r:id="rId4"/>
    <p:sldId id="286" r:id="rId5"/>
    <p:sldId id="264" r:id="rId6"/>
    <p:sldId id="293" r:id="rId7"/>
    <p:sldId id="265" r:id="rId8"/>
    <p:sldId id="257" r:id="rId9"/>
    <p:sldId id="279" r:id="rId10"/>
    <p:sldId id="288" r:id="rId11"/>
    <p:sldId id="291" r:id="rId12"/>
    <p:sldId id="290" r:id="rId13"/>
    <p:sldId id="289" r:id="rId14"/>
    <p:sldId id="292" r:id="rId15"/>
    <p:sldId id="287" r:id="rId16"/>
    <p:sldId id="281" r:id="rId17"/>
    <p:sldId id="295" r:id="rId18"/>
    <p:sldId id="29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 snapToGrid="0">
      <p:cViewPr>
        <p:scale>
          <a:sx n="80" d="100"/>
          <a:sy n="80" d="100"/>
        </p:scale>
        <p:origin x="11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 smtClean="0"/>
              <a:t>Uredite stil podnaslova matrice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9EE-62E1-4741-AEC9-1FD6D9A3D1F7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CB9A-B262-4020-9A57-F67A71E92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5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9EE-62E1-4741-AEC9-1FD6D9A3D1F7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CB9A-B262-4020-9A57-F67A71E92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6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9EE-62E1-4741-AEC9-1FD6D9A3D1F7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CB9A-B262-4020-9A57-F67A71E92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1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9EE-62E1-4741-AEC9-1FD6D9A3D1F7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CB9A-B262-4020-9A57-F67A71E92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5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9EE-62E1-4741-AEC9-1FD6D9A3D1F7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CB9A-B262-4020-9A57-F67A71E92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4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9EE-62E1-4741-AEC9-1FD6D9A3D1F7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CB9A-B262-4020-9A57-F67A71E92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2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9EE-62E1-4741-AEC9-1FD6D9A3D1F7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CB9A-B262-4020-9A57-F67A71E92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6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9EE-62E1-4741-AEC9-1FD6D9A3D1F7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CB9A-B262-4020-9A57-F67A71E92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24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9EE-62E1-4741-AEC9-1FD6D9A3D1F7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CB9A-B262-4020-9A57-F67A71E92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4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9EE-62E1-4741-AEC9-1FD6D9A3D1F7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CB9A-B262-4020-9A57-F67A71E92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9EE-62E1-4741-AEC9-1FD6D9A3D1F7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CB9A-B262-4020-9A57-F67A71E92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6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4F9EE-62E1-4741-AEC9-1FD6D9A3D1F7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CCB9A-B262-4020-9A57-F67A71E92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6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s-gospodarska-ck.skole.hr/?news_hk=1&amp;news_id=851&amp;mshow=290#mod_new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s-gospodarska-ck.skole.hr/?news_hk=1&amp;news_id=854&amp;mshow=290#mod_new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s-gospodarska-ck.skole.hr/?news_hk=1&amp;news_id=727&amp;mshow=290#mod_new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s-gospodarska-ck.skole.hr/?news_hk=1&amp;news_id=778&amp;mshow=290#mod_new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s-gospodarska-ck.skole.hr/?news_hk=1&amp;news_id=779&amp;mshow=290#mod_new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s-gospodarska-ck.skole.hr/?news_hk=1&amp;news_id=807&amp;mshow=290#mod_new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s-gospodarska-ck.skole.hr/?news_hk=1&amp;news_id=809&amp;mshow=290#mod_new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3073400" y="952500"/>
            <a:ext cx="4180632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6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6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6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086100" y="3035300"/>
            <a:ext cx="3200107" cy="10932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sz="4008" dirty="0" smtClean="0">
                <a:solidFill>
                  <a:srgbClr val="000000"/>
                </a:solidFill>
                <a:latin typeface="Arial" panose="020B0604020202020204" pitchFamily="34" charset="0"/>
              </a:rPr>
              <a:t>SPOMENICA </a:t>
            </a:r>
          </a:p>
          <a:p>
            <a:pPr>
              <a:lnSpc>
                <a:spcPts val="4600"/>
              </a:lnSpc>
            </a:pPr>
            <a:endParaRPr lang="en-US" dirty="0"/>
          </a:p>
        </p:txBody>
      </p:sp>
      <p:sp>
        <p:nvSpPr>
          <p:cNvPr id="5" name="TekstniOkvir 4"/>
          <p:cNvSpPr txBox="1"/>
          <p:nvPr/>
        </p:nvSpPr>
        <p:spPr>
          <a:xfrm>
            <a:off x="3683000" y="4191000"/>
            <a:ext cx="1930016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16" dirty="0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141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ČENIČKE ZADRUGE </a:t>
            </a:r>
          </a:p>
          <a:p>
            <a:pPr>
              <a:lnSpc>
                <a:spcPts val="1600"/>
              </a:lnSpc>
            </a:pPr>
            <a:endParaRPr lang="en-US" sz="141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2184400" y="4445000"/>
            <a:ext cx="4934364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14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pl-PL" sz="1414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UPANIJSKE SMOTRE od 11.travnja 2018. do svibnja 2019. </a:t>
            </a:r>
          </a:p>
          <a:p>
            <a:pPr>
              <a:lnSpc>
                <a:spcPts val="1600"/>
              </a:lnSpc>
            </a:pPr>
            <a:endParaRPr lang="en-US" sz="1414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6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550" t="22011" r="55323" b="66513"/>
          <a:stretch>
            <a:fillRect/>
          </a:stretch>
        </p:blipFill>
        <p:spPr bwMode="auto">
          <a:xfrm>
            <a:off x="694479" y="250783"/>
            <a:ext cx="1574159" cy="11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1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</a:t>
            </a:r>
            <a:r>
              <a:rPr kumimoji="0" lang="en-US" sz="201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ČENIČKA ZADRUGA “JABUKA” 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14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166" y="1493134"/>
            <a:ext cx="783771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600" b="1" noProof="0" dirty="0" smtClean="0">
                <a:solidFill>
                  <a:prstClr val="black"/>
                </a:solidFill>
                <a:latin typeface="Calibri"/>
              </a:rPr>
              <a:t>PREZENTACIJA IKEBANE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600" b="1" noProof="0" dirty="0" smtClean="0">
                <a:solidFill>
                  <a:prstClr val="black"/>
                </a:solidFill>
                <a:latin typeface="Calibri"/>
              </a:rPr>
              <a:t>30. 11. 2018.</a:t>
            </a: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Sudionici: učenice</a:t>
            </a:r>
            <a:r>
              <a:rPr kumimoji="0" lang="hr-HR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trećeg razreda zanimanja cvjećar i mentorica Karmela Radošević</a:t>
            </a: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1" b="11534"/>
          <a:stretch/>
        </p:blipFill>
        <p:spPr>
          <a:xfrm>
            <a:off x="5712368" y="3481682"/>
            <a:ext cx="2531512" cy="263598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4" t="22221" r="564" b="26985"/>
          <a:stretch/>
        </p:blipFill>
        <p:spPr>
          <a:xfrm>
            <a:off x="694479" y="3481682"/>
            <a:ext cx="4228825" cy="286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80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550" t="22011" r="55323" b="66513"/>
          <a:stretch>
            <a:fillRect/>
          </a:stretch>
        </p:blipFill>
        <p:spPr bwMode="auto">
          <a:xfrm>
            <a:off x="694479" y="250783"/>
            <a:ext cx="1574159" cy="11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1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</a:t>
            </a:r>
            <a:r>
              <a:rPr kumimoji="0" lang="en-US" sz="201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ČENIČKA ZADRUGA “JABUKA” 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14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166" y="1493134"/>
            <a:ext cx="78377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600" b="1" noProof="0" dirty="0" smtClean="0">
                <a:solidFill>
                  <a:prstClr val="black"/>
                </a:solidFill>
                <a:latin typeface="Calibri"/>
              </a:rPr>
              <a:t>RADIONICA IZRADE UKRASNIH KUGLICA SA UČENICIMA OŠ KRIŠTANOVEC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600" b="1" noProof="0" dirty="0" smtClean="0">
                <a:solidFill>
                  <a:prstClr val="black"/>
                </a:solidFill>
                <a:latin typeface="Calibri"/>
              </a:rPr>
              <a:t>10. 12. 2018., </a:t>
            </a:r>
            <a:r>
              <a:rPr lang="hr-HR" sz="1600" b="1" noProof="0" dirty="0" smtClean="0">
                <a:solidFill>
                  <a:prstClr val="black"/>
                </a:solidFill>
                <a:latin typeface="Calibri"/>
              </a:rPr>
              <a:t>Gospodarska škola, </a:t>
            </a:r>
            <a:r>
              <a:rPr lang="hr-HR" sz="1600" b="1" dirty="0" err="1">
                <a:solidFill>
                  <a:prstClr val="black"/>
                </a:solidFill>
                <a:latin typeface="Calibri"/>
              </a:rPr>
              <a:t>Č</a:t>
            </a:r>
            <a:r>
              <a:rPr lang="hr-HR" sz="1600" b="1" noProof="0" dirty="0" err="1" smtClean="0">
                <a:solidFill>
                  <a:prstClr val="black"/>
                </a:solidFill>
                <a:latin typeface="Calibri"/>
              </a:rPr>
              <a:t>akovec</a:t>
            </a:r>
            <a:endParaRPr lang="hr-HR" sz="1600" b="1" noProof="0" dirty="0" smtClean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600" b="1" dirty="0" smtClean="0">
                <a:solidFill>
                  <a:prstClr val="black"/>
                </a:solidFill>
                <a:latin typeface="Calibri"/>
              </a:rPr>
              <a:t>Sudionici: učenici trećeg razreda zanimanja cvjećar</a:t>
            </a: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73"/>
          <a:stretch/>
        </p:blipFill>
        <p:spPr>
          <a:xfrm>
            <a:off x="1625600" y="3206283"/>
            <a:ext cx="5612654" cy="315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90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550" t="22011" r="55323" b="66513"/>
          <a:stretch>
            <a:fillRect/>
          </a:stretch>
        </p:blipFill>
        <p:spPr bwMode="auto">
          <a:xfrm>
            <a:off x="694479" y="250783"/>
            <a:ext cx="1574159" cy="11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1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</a:t>
            </a:r>
            <a:r>
              <a:rPr kumimoji="0" lang="en-US" sz="201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ČENIČKA ZADRUGA “JABUKA” 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14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166" y="1493134"/>
            <a:ext cx="783771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b="1" dirty="0" smtClean="0"/>
              <a:t>DEKORIRANJE POZORNICE DOMA KULTURE GRADA PRELOGA</a:t>
            </a:r>
          </a:p>
          <a:p>
            <a:pPr lvl="0"/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lvl="0"/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8. 2. 2019.</a:t>
            </a:r>
            <a:r>
              <a:rPr lang="hr-HR" sz="1600" b="1" dirty="0" smtClean="0">
                <a:solidFill>
                  <a:prstClr val="black"/>
                </a:solidFill>
                <a:latin typeface="Calibri"/>
              </a:rPr>
              <a:t>, PRELOG</a:t>
            </a: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Sudionici: zadrugari</a:t>
            </a:r>
            <a:r>
              <a:rPr kumimoji="0" lang="hr-HR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zanimanja cvjećar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mentorica Karmela Radošević</a:t>
            </a: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23" y="2248936"/>
            <a:ext cx="3282043" cy="437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39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550" t="22011" r="55323" b="66513"/>
          <a:stretch>
            <a:fillRect/>
          </a:stretch>
        </p:blipFill>
        <p:spPr bwMode="auto">
          <a:xfrm>
            <a:off x="694479" y="250783"/>
            <a:ext cx="1574159" cy="11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1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</a:t>
            </a:r>
            <a:r>
              <a:rPr kumimoji="0" lang="en-US" sz="201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ČENIČKA ZADRUGA “JABUKA” 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14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166" y="1493134"/>
            <a:ext cx="78377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TRENDOVI</a:t>
            </a:r>
            <a:r>
              <a:rPr kumimoji="0" lang="hr-HR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 FLORISTICI 2019.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baseline="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10. 2. 2019., BC </a:t>
            </a:r>
            <a:r>
              <a:rPr kumimoji="0" lang="hr-HR" sz="1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Naklo</a:t>
            </a: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r-HR" sz="1600" dirty="0" smtClean="0">
                <a:solidFill>
                  <a:prstClr val="black"/>
                </a:solidFill>
                <a:latin typeface="Calibri"/>
              </a:rPr>
              <a:t>Sudionici: Učenici zanimanja cvjećar i mentorica Karmela Radošević</a:t>
            </a:r>
            <a:endParaRPr kumimoji="0" lang="hr-HR" sz="16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638" y="3016628"/>
            <a:ext cx="4857911" cy="364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58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550" t="22011" r="55323" b="66513"/>
          <a:stretch>
            <a:fillRect/>
          </a:stretch>
        </p:blipFill>
        <p:spPr bwMode="auto">
          <a:xfrm>
            <a:off x="694479" y="250783"/>
            <a:ext cx="1574159" cy="11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1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</a:t>
            </a:r>
            <a:r>
              <a:rPr kumimoji="0" lang="en-US" sz="201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ČENIČKA ZADRUGA “JABUKA” 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14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166" y="1493134"/>
            <a:ext cx="783771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600" b="1" noProof="0" dirty="0" smtClean="0">
                <a:solidFill>
                  <a:prstClr val="black"/>
                </a:solidFill>
                <a:latin typeface="Calibri"/>
              </a:rPr>
              <a:t>PROLJEĆE U KRALJEVOM VRTU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hr-HR" sz="16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Proljetno uređivanje i obogaćivanje zelenih površina</a:t>
            </a: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noProof="0" dirty="0" smtClean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600" b="1" noProof="0" dirty="0" smtClean="0">
                <a:solidFill>
                  <a:prstClr val="black"/>
                </a:solidFill>
                <a:latin typeface="Calibri"/>
              </a:rPr>
              <a:t>TRAVANJ 2019., ČAKOVEC</a:t>
            </a: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Sudionici: učenici</a:t>
            </a:r>
            <a:r>
              <a:rPr kumimoji="0" lang="hr-HR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2. razreda smjera pomoćni cvjećar i mentorica Biserka Vojnović</a:t>
            </a: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58" y="3139738"/>
            <a:ext cx="6083300" cy="347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73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550" t="22011" r="55323" b="66513"/>
          <a:stretch>
            <a:fillRect/>
          </a:stretch>
        </p:blipFill>
        <p:spPr bwMode="auto">
          <a:xfrm>
            <a:off x="694479" y="250783"/>
            <a:ext cx="1574159" cy="11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1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</a:t>
            </a:r>
            <a:r>
              <a:rPr kumimoji="0" lang="en-US" sz="201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ČENIČKA ZADRUGA “JABUKA” 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14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166" y="1493134"/>
            <a:ext cx="78377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600" b="1" dirty="0" smtClean="0">
                <a:solidFill>
                  <a:prstClr val="black"/>
                </a:solidFill>
                <a:latin typeface="Calibri"/>
              </a:rPr>
              <a:t>RADIONICA UKRAŠAVANJA JAJA TKANINOM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600" b="1" dirty="0" smtClean="0">
                <a:solidFill>
                  <a:prstClr val="black"/>
                </a:solidFill>
                <a:latin typeface="Calibri"/>
              </a:rPr>
              <a:t>12. 4. 2019., OŠ MALA SUBOTICA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600" dirty="0" smtClean="0">
                <a:solidFill>
                  <a:prstClr val="black"/>
                </a:solidFill>
                <a:latin typeface="Calibri"/>
              </a:rPr>
              <a:t>Sudionici: učenice 1. KO razreda zanimanja krojač i nastavnica Katica </a:t>
            </a:r>
            <a:r>
              <a:rPr lang="hr-HR" sz="1600" dirty="0" err="1" smtClean="0">
                <a:solidFill>
                  <a:prstClr val="black"/>
                </a:solidFill>
                <a:latin typeface="Calibri"/>
              </a:rPr>
              <a:t>Korunek</a:t>
            </a:r>
            <a:endParaRPr kumimoji="0" lang="hr-HR" sz="16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3" y="3118674"/>
            <a:ext cx="3970650" cy="294696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3" t="17011" b="11771"/>
          <a:stretch/>
        </p:blipFill>
        <p:spPr>
          <a:xfrm>
            <a:off x="4615542" y="3118674"/>
            <a:ext cx="4397828" cy="289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28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550" t="22011" r="55323" b="66513"/>
          <a:stretch>
            <a:fillRect/>
          </a:stretch>
        </p:blipFill>
        <p:spPr bwMode="auto">
          <a:xfrm>
            <a:off x="694479" y="250783"/>
            <a:ext cx="1574159" cy="11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166" y="1493134"/>
            <a:ext cx="78377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sz="1600" b="1" dirty="0" smtClean="0"/>
              <a:t>VUZMENI ZAJTREK</a:t>
            </a:r>
          </a:p>
          <a:p>
            <a:endParaRPr lang="hr-HR" sz="1600" b="1" dirty="0" smtClean="0"/>
          </a:p>
          <a:p>
            <a:r>
              <a:rPr lang="hr-HR" sz="1600" b="1" dirty="0" smtClean="0"/>
              <a:t>13. 4. 2019., ČAKOVEC</a:t>
            </a:r>
          </a:p>
          <a:p>
            <a:endParaRPr lang="hr-HR" sz="1600" b="1" dirty="0"/>
          </a:p>
          <a:p>
            <a:r>
              <a:rPr lang="hr-HR" sz="1600" dirty="0" smtClean="0"/>
              <a:t>Sudionici: učenici 1. i 3. razreda zanimanja cvjećar i mentorice Karmela Radošević i Biserka Vojnović</a:t>
            </a:r>
          </a:p>
          <a:p>
            <a:endParaRPr lang="hr-HR" sz="1600" dirty="0"/>
          </a:p>
          <a:p>
            <a:r>
              <a:rPr lang="hr-HR" sz="1600" dirty="0" smtClean="0"/>
              <a:t>Kreativnu radionicu održala je Ines Šarić</a:t>
            </a:r>
          </a:p>
          <a:p>
            <a:endParaRPr lang="hr-HR" sz="1600" b="1" dirty="0" smtClean="0"/>
          </a:p>
          <a:p>
            <a:endParaRPr lang="hr-HR" sz="1600" b="1" dirty="0" smtClean="0"/>
          </a:p>
          <a:p>
            <a:endParaRPr lang="hr-HR" sz="1600" b="1" dirty="0" smtClean="0"/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endParaRPr lang="hr-HR" sz="1600" dirty="0" smtClean="0"/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endParaRPr lang="hr-HR" sz="1600" b="1" dirty="0" smtClean="0"/>
          </a:p>
          <a:p>
            <a:pPr>
              <a:buFont typeface="Arial" pitchFamily="34" charset="0"/>
              <a:buChar char="•"/>
            </a:pPr>
            <a:endParaRPr lang="hr-HR" sz="1600" b="1" dirty="0" smtClean="0"/>
          </a:p>
          <a:p>
            <a:endParaRPr lang="hr-HR" sz="1600" b="1" dirty="0" smtClean="0"/>
          </a:p>
          <a:p>
            <a:pPr>
              <a:buFont typeface="Arial" pitchFamily="34" charset="0"/>
              <a:buChar char="•"/>
            </a:pPr>
            <a:endParaRPr lang="hr-HR" sz="16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48" y="3165402"/>
            <a:ext cx="1996168" cy="354874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58" y="3757991"/>
            <a:ext cx="2325007" cy="310000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550" t="22011" r="55323" b="66513"/>
          <a:stretch>
            <a:fillRect/>
          </a:stretch>
        </p:blipFill>
        <p:spPr bwMode="auto">
          <a:xfrm>
            <a:off x="694479" y="250783"/>
            <a:ext cx="1574159" cy="11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1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</a:t>
            </a:r>
            <a:r>
              <a:rPr kumimoji="0" lang="en-US" sz="201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ČENIČKA ZADRUGA “JABUKA” 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14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166" y="1493134"/>
            <a:ext cx="783771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r-HR" sz="1600" b="1" dirty="0" smtClean="0">
                <a:solidFill>
                  <a:prstClr val="black"/>
                </a:solidFill>
                <a:latin typeface="Calibri"/>
              </a:rPr>
              <a:t>20. SAJAM CVIJEĆA U PRELOGU</a:t>
            </a: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600" b="1" dirty="0" smtClean="0">
                <a:solidFill>
                  <a:prstClr val="black"/>
                </a:solidFill>
                <a:latin typeface="Calibri"/>
              </a:rPr>
              <a:t>26. – 28. travnja 2019., Prelog</a:t>
            </a: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Sudionici: </a:t>
            </a:r>
            <a:r>
              <a:rPr kumimoji="0" lang="hr-H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Dorotea</a:t>
            </a:r>
            <a:r>
              <a:rPr kumimoji="0" lang="hr-HR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r-HR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Herma</a:t>
            </a:r>
            <a:r>
              <a:rPr lang="hr-HR" sz="1600" dirty="0" smtClean="0">
                <a:solidFill>
                  <a:prstClr val="black"/>
                </a:solidFill>
                <a:latin typeface="Calibri"/>
              </a:rPr>
              <a:t>n i Monika </a:t>
            </a:r>
            <a:r>
              <a:rPr lang="hr-HR" sz="1600" dirty="0" err="1" smtClean="0">
                <a:solidFill>
                  <a:prstClr val="black"/>
                </a:solidFill>
                <a:latin typeface="Calibri"/>
              </a:rPr>
              <a:t>Tomašek</a:t>
            </a:r>
            <a:r>
              <a:rPr lang="hr-HR" sz="1600" dirty="0" smtClean="0">
                <a:solidFill>
                  <a:prstClr val="black"/>
                </a:solidFill>
                <a:latin typeface="Calibri"/>
              </a:rPr>
              <a:t> 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600" dirty="0" smtClean="0">
                <a:solidFill>
                  <a:prstClr val="black"/>
                </a:solidFill>
                <a:latin typeface="Calibri"/>
              </a:rPr>
              <a:t>mentorica Karmela Radošević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600" dirty="0" smtClean="0">
                <a:solidFill>
                  <a:prstClr val="black"/>
                </a:solidFill>
                <a:latin typeface="Calibri"/>
              </a:rPr>
              <a:t>Više o događaju pročitajte </a:t>
            </a:r>
            <a:r>
              <a:rPr lang="hr-HR" sz="1600" dirty="0" smtClean="0">
                <a:solidFill>
                  <a:prstClr val="black"/>
                </a:solidFill>
                <a:latin typeface="Calibri"/>
                <a:hlinkClick r:id="rId3"/>
              </a:rPr>
              <a:t>ovdje</a:t>
            </a:r>
            <a:r>
              <a:rPr lang="hr-HR" sz="16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477" y="1669727"/>
            <a:ext cx="3031958" cy="404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6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550" t="22011" r="55323" b="66513"/>
          <a:stretch>
            <a:fillRect/>
          </a:stretch>
        </p:blipFill>
        <p:spPr bwMode="auto">
          <a:xfrm>
            <a:off x="694479" y="250783"/>
            <a:ext cx="1574159" cy="11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1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</a:t>
            </a:r>
            <a:r>
              <a:rPr kumimoji="0" lang="en-US" sz="201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ČENIČKA ZADRUGA “JABUKA” 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14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166" y="1493134"/>
            <a:ext cx="78377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600" b="1" dirty="0" smtClean="0">
                <a:solidFill>
                  <a:prstClr val="black"/>
                </a:solidFill>
                <a:latin typeface="Calibri"/>
              </a:rPr>
              <a:t>DAN OTVORENIH VRATA GOSPODARSKE ŠKOLE</a:t>
            </a: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600" b="1" dirty="0" smtClean="0">
                <a:solidFill>
                  <a:prstClr val="black"/>
                </a:solidFill>
                <a:latin typeface="Calibri"/>
              </a:rPr>
              <a:t>7. svibnja 2019., Gospodarska škola</a:t>
            </a: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Sudionici: Učenici i profesori svih sekcija predstavili</a:t>
            </a:r>
            <a:r>
              <a:rPr kumimoji="0" lang="hr-HR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 radionicama i izložbenim prostorima. </a:t>
            </a: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Više o događaju pročitajte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ovdje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3" r="13131" b="12586"/>
          <a:stretch/>
        </p:blipFill>
        <p:spPr>
          <a:xfrm>
            <a:off x="4704348" y="3333106"/>
            <a:ext cx="3429000" cy="229767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3344778"/>
            <a:ext cx="3044992" cy="228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94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482600" y="265736"/>
            <a:ext cx="2234586" cy="11798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 </a:t>
            </a:r>
          </a:p>
          <a:p>
            <a:pPr>
              <a:lnSpc>
                <a:spcPts val="4600"/>
              </a:lnSpc>
            </a:pPr>
            <a:endParaRPr lang="en-US" sz="11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593524" y="945588"/>
            <a:ext cx="49694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901700" y="1015036"/>
            <a:ext cx="742191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Voditeljica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2109969" y="927100"/>
            <a:ext cx="2316340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JADRANKA PRO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ŠEV,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stručni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učitelj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600"/>
              </a:lnSpc>
            </a:pPr>
            <a:endParaRPr 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658631" y="1577693"/>
            <a:ext cx="1409040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SEKCIJE: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 1. IX. 201</a:t>
            </a:r>
            <a:r>
              <a:rPr lang="hr-HR" sz="1100" dirty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260591" y="1824299"/>
            <a:ext cx="4315284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1.</a:t>
            </a: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POLJOPRIVREDA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vo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ć</a:t>
            </a:r>
            <a:r>
              <a:rPr lang="sv-SE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arska: NATALIJA   VARGA, dipl. ing. agr. </a:t>
            </a:r>
          </a:p>
          <a:p>
            <a:pPr>
              <a:lnSpc>
                <a:spcPts val="1600"/>
              </a:lnSpc>
            </a:pPr>
            <a:endParaRPr 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1747776" y="2073798"/>
            <a:ext cx="4837140" cy="65402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vrtlarska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: BISERKA VOJNOVI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Ć dipl.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,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mentor </a:t>
            </a:r>
            <a:b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cvjeć</a:t>
            </a:r>
            <a:r>
              <a:rPr lang="sv-SE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arska: </a:t>
            </a: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ANDREJA KALŠAN</a:t>
            </a:r>
            <a:r>
              <a:rPr lang="sv-SE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dipl. ing. agr. </a:t>
            </a:r>
          </a:p>
          <a:p>
            <a:pPr>
              <a:lnSpc>
                <a:spcPts val="1700"/>
              </a:lnSpc>
            </a:pPr>
            <a:endParaRPr 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1724627" y="2528748"/>
            <a:ext cx="5153179" cy="82073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indent="28702">
              <a:lnSpc>
                <a:spcPts val="1600"/>
              </a:lnSpc>
            </a:pP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aran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žerska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LJILJANA 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ŠKROBAR 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dipl.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mentor </a:t>
            </a:r>
            <a:b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dendrološka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KARMELA RADOŠEVIĆ, dipl.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savjetnik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vinarska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VESNA </a:t>
            </a: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STUNKOVIĆ, dipl.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28702">
              <a:lnSpc>
                <a:spcPts val="1600"/>
              </a:lnSpc>
            </a:pPr>
            <a:endParaRPr 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263644" y="3299750"/>
            <a:ext cx="8880356" cy="30777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2.</a:t>
            </a: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r-HR" sz="11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NJEGOVANJE NARODNE BAŠTINE</a:t>
            </a: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izrada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odjevnih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predmeta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: ZLATKO  SEREC,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ing</a:t>
            </a:r>
            <a:endParaRPr lang="hr-HR" sz="11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                      mladi istraživači: DUNJA GERŠAK dipl. Ing. agr.</a:t>
            </a:r>
          </a:p>
          <a:p>
            <a:pPr>
              <a:lnSpc>
                <a:spcPts val="1600"/>
              </a:lnSpc>
            </a:pP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                      kreativni krojači: ANA-MARIJA BOGDANOVIĆ, mag. ing. techn. text.</a:t>
            </a:r>
          </a:p>
          <a:p>
            <a:pPr>
              <a:lnSpc>
                <a:spcPts val="1600"/>
              </a:lnSpc>
            </a:pP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                      frizerska sekcija: NIVES KOCIJAN</a:t>
            </a:r>
          </a:p>
          <a:p>
            <a:pPr>
              <a:lnSpc>
                <a:spcPts val="1600"/>
              </a:lnSpc>
            </a:pP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3. </a:t>
            </a:r>
            <a:r>
              <a:rPr lang="hr-HR" sz="11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IZRADA UPORABNIH I UKRASNIH PREDMETA: </a:t>
            </a: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izrada modnog nakita: DUBRAVKA ŠANTL, dipl. Ing.</a:t>
            </a:r>
          </a:p>
          <a:p>
            <a:pPr>
              <a:lnSpc>
                <a:spcPts val="1600"/>
              </a:lnSpc>
            </a:pP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                                          izrada stolnog rublja: KATICA KORUNEK, ing.</a:t>
            </a:r>
          </a:p>
          <a:p>
            <a:pPr>
              <a:lnSpc>
                <a:spcPts val="1600"/>
              </a:lnSpc>
            </a:pP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                                          izrada uporabnih i ukrasnih predmeta u posebnim tehnikama: JADRANKA        			                PROŠEV,ing</a:t>
            </a:r>
          </a:p>
          <a:p>
            <a:pPr>
              <a:lnSpc>
                <a:spcPts val="1600"/>
              </a:lnSpc>
            </a:pP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                                         slikarska sekcija: INES ŠARIĆ, </a:t>
            </a:r>
          </a:p>
          <a:p>
            <a:pPr>
              <a:lnSpc>
                <a:spcPts val="1600"/>
              </a:lnSpc>
            </a:pP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                                         obućarska sekcija: MARIJA DAMIŠ,  </a:t>
            </a:r>
          </a:p>
          <a:p>
            <a:pPr>
              <a:lnSpc>
                <a:spcPts val="1600"/>
              </a:lnSpc>
            </a:pPr>
            <a:endParaRPr lang="hr-HR" sz="11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                    </a:t>
            </a:r>
          </a:p>
          <a:p>
            <a:pPr>
              <a:lnSpc>
                <a:spcPts val="1600"/>
              </a:lnSpc>
            </a:pPr>
            <a:endParaRPr lang="hr-HR" sz="11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endParaRPr lang="en-US" sz="11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endParaRPr 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1209072" y="4015772"/>
            <a:ext cx="76944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>
              <a:lnSpc>
                <a:spcPts val="1600"/>
              </a:lnSpc>
            </a:pPr>
            <a:endParaRPr lang="en-US" sz="1100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208982" y="5626894"/>
            <a:ext cx="5291513" cy="123110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OSOBNE USLUGE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 : </a:t>
            </a: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biciklopopravljaona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 KARMENKA TOMAŠEK, dipl. Ing . </a:t>
            </a:r>
            <a:r>
              <a:rPr lang="hr-HR" sz="11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traff</a:t>
            </a:r>
            <a:endParaRPr lang="hr-HR" sz="11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</a:p>
          <a:p>
            <a:pPr>
              <a:lnSpc>
                <a:spcPts val="1600"/>
              </a:lnSpc>
            </a:pP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sekcija vozača: IVICA MLINARIĆ</a:t>
            </a:r>
          </a:p>
          <a:p>
            <a:pPr>
              <a:lnSpc>
                <a:spcPts val="1600"/>
              </a:lnSpc>
            </a:pP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odnosi s javnošću: ŽELJKA MIHALIC, mag. educ. ej. i inf.</a:t>
            </a:r>
          </a:p>
          <a:p>
            <a:pPr>
              <a:lnSpc>
                <a:spcPts val="1600"/>
              </a:lnSpc>
            </a:pP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600"/>
              </a:lnSpc>
            </a:pPr>
            <a:endParaRPr 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1646660" y="5846340"/>
            <a:ext cx="2923877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likovna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sekcija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: RUSA TRAJKOVA, 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profesor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ts val="1600"/>
              </a:lnSpc>
            </a:pPr>
            <a:endParaRPr lang="en-US" sz="1100" dirty="0"/>
          </a:p>
        </p:txBody>
      </p:sp>
      <p:sp>
        <p:nvSpPr>
          <p:cNvPr id="18" name="TekstniOkvir 17"/>
          <p:cNvSpPr txBox="1"/>
          <p:nvPr/>
        </p:nvSpPr>
        <p:spPr>
          <a:xfrm>
            <a:off x="2908300" y="5727700"/>
            <a:ext cx="76944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endParaRPr lang="en-US" sz="11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endParaRPr 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36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482600" y="1684169"/>
            <a:ext cx="5315814" cy="21544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hr-HR" sz="1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FESTIVAL PODUZETNIŠTVA „MOJA PODUZETNA HRVATSKA”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67" y="322593"/>
            <a:ext cx="1296000" cy="86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kstniOkvir 13"/>
          <p:cNvSpPr txBox="1"/>
          <p:nvPr/>
        </p:nvSpPr>
        <p:spPr>
          <a:xfrm>
            <a:off x="558800" y="2040532"/>
            <a:ext cx="81754" cy="2785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81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81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889000" y="2040532"/>
            <a:ext cx="2792431" cy="2785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hr-HR" sz="181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5. svibnja</a:t>
            </a:r>
            <a:r>
              <a:rPr lang="sv-SE" sz="181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r-HR" sz="181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2018</a:t>
            </a:r>
            <a:r>
              <a:rPr lang="sv-SE" sz="181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., </a:t>
            </a:r>
            <a:r>
              <a:rPr lang="hr-HR" sz="181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Čakovec</a:t>
            </a:r>
            <a:endParaRPr lang="en-US" sz="181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558800" y="2358032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630936" y="2358032"/>
            <a:ext cx="81503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Sudionici: Učenici 1</a:t>
            </a:r>
            <a:r>
              <a:rPr lang="hr-HR" dirty="0"/>
              <a:t>. PC, 1. KO i 1. VO2 razreda </a:t>
            </a:r>
            <a:r>
              <a:rPr lang="hr-HR" dirty="0" smtClean="0"/>
              <a:t>i nastavnice </a:t>
            </a:r>
            <a:r>
              <a:rPr lang="hr-HR" dirty="0"/>
              <a:t>K. </a:t>
            </a:r>
            <a:r>
              <a:rPr lang="hr-HR" dirty="0" err="1"/>
              <a:t>Tomašek</a:t>
            </a:r>
            <a:r>
              <a:rPr lang="hr-HR" dirty="0"/>
              <a:t>, J. </a:t>
            </a:r>
            <a:r>
              <a:rPr lang="hr-HR" dirty="0" err="1"/>
              <a:t>Prošev</a:t>
            </a:r>
            <a:r>
              <a:rPr lang="hr-HR" dirty="0"/>
              <a:t> i B. </a:t>
            </a:r>
            <a:r>
              <a:rPr lang="hr-HR" dirty="0" smtClean="0"/>
              <a:t>Vojnović</a:t>
            </a:r>
          </a:p>
          <a:p>
            <a:endParaRPr lang="hr-HR" dirty="0" smtClean="0"/>
          </a:p>
          <a:p>
            <a:r>
              <a:rPr lang="hr-HR" dirty="0" smtClean="0"/>
              <a:t>Opširnije o događaju pročitajte </a:t>
            </a:r>
            <a:r>
              <a:rPr lang="hr-HR" dirty="0" smtClean="0">
                <a:hlinkClick r:id="rId3"/>
              </a:rPr>
              <a:t>ovdje</a:t>
            </a:r>
            <a:r>
              <a:rPr lang="hr-HR" dirty="0" smtClean="0"/>
              <a:t>.</a:t>
            </a:r>
            <a:endParaRPr lang="hr-HR" dirty="0"/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597" y="3597323"/>
            <a:ext cx="3889828" cy="2917371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3597323"/>
            <a:ext cx="3915229" cy="293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116114" y="1485543"/>
            <a:ext cx="535577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23. MEĐUNARODNA IZLOŽBA CVIJEĆA U VARAŽDINU</a:t>
            </a:r>
          </a:p>
          <a:p>
            <a:pPr>
              <a:lnSpc>
                <a:spcPct val="150000"/>
              </a:lnSpc>
            </a:pPr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20. – 23- rujna 2018.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Učenici 3. CVO razreda i prof. Karmela Radošević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Učenice 2.PC razreda i prof. Biserka Vojnović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Učenice 1. CGP razreda i prof. Dunja </a:t>
            </a:r>
            <a:r>
              <a:rPr lang="hr-H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Geršak</a:t>
            </a:r>
            <a:endParaRPr lang="hr-H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Opširnije 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o događaju pročitajte 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ovdje</a:t>
            </a: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3" t="7170" r="11746"/>
          <a:stretch/>
        </p:blipFill>
        <p:spPr>
          <a:xfrm>
            <a:off x="5045036" y="3930871"/>
            <a:ext cx="3619992" cy="269707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982" y="429579"/>
            <a:ext cx="2298100" cy="306413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02" y="3930870"/>
            <a:ext cx="4478755" cy="269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4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622300" y="1816100"/>
            <a:ext cx="5077159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hr-HR" b="1" dirty="0"/>
              <a:t>12. Tjedan cjeloživotnog učenja u Gospodarskoj školi</a:t>
            </a:r>
            <a:r>
              <a:rPr lang="en-US" sz="181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ts val="2100"/>
              </a:lnSpc>
            </a:pPr>
            <a:endParaRPr lang="en-US" dirty="0"/>
          </a:p>
        </p:txBody>
      </p:sp>
      <p:sp>
        <p:nvSpPr>
          <p:cNvPr id="5" name="TekstniOkvir 4"/>
          <p:cNvSpPr txBox="1"/>
          <p:nvPr/>
        </p:nvSpPr>
        <p:spPr>
          <a:xfrm>
            <a:off x="622300" y="2133600"/>
            <a:ext cx="72136" cy="2474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8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8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965200" y="2120900"/>
            <a:ext cx="2101537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hr-HR" sz="1606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1. – 7. listopada</a:t>
            </a:r>
            <a:r>
              <a:rPr lang="en-US" sz="1606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201</a:t>
            </a:r>
            <a:r>
              <a:rPr lang="hr-HR" sz="1606" b="1" dirty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622300" y="2425700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979714" y="2425700"/>
            <a:ext cx="3928961" cy="9884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Radionice u prostorima Gospodarske škole</a:t>
            </a:r>
            <a:endParaRPr lang="hr-HR" sz="1606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učenici i nastavnici Gospodarske škole</a:t>
            </a:r>
          </a:p>
          <a:p>
            <a:endParaRPr lang="hr-HR" sz="1606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Opširnije o događaju pročitajte </a:t>
            </a:r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ovdje</a:t>
            </a:r>
            <a:endParaRPr lang="hr-HR" sz="1606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67" y="322593"/>
            <a:ext cx="1296000" cy="86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889" y="1239109"/>
            <a:ext cx="2269707" cy="3026276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501" y="4336376"/>
            <a:ext cx="3462149" cy="2302329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91" y="4265385"/>
            <a:ext cx="3069772" cy="230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6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550" t="22011" r="55323" b="66513"/>
          <a:stretch>
            <a:fillRect/>
          </a:stretch>
        </p:blipFill>
        <p:spPr bwMode="auto">
          <a:xfrm>
            <a:off x="694479" y="250783"/>
            <a:ext cx="1574159" cy="11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1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</a:t>
            </a:r>
            <a:r>
              <a:rPr kumimoji="0" lang="en-US" sz="201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ČENIČKA ZADRUGA “JABUKA” 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14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166" y="1493134"/>
            <a:ext cx="78377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600" b="1" noProof="0" dirty="0" smtClean="0">
                <a:solidFill>
                  <a:prstClr val="black"/>
                </a:solidFill>
                <a:latin typeface="Calibri"/>
              </a:rPr>
              <a:t>POSJET KUD-u PODTUREN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noProof="0" dirty="0" smtClean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26.</a:t>
            </a:r>
            <a:r>
              <a:rPr kumimoji="0" lang="hr-HR" sz="16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10. 2018., </a:t>
            </a:r>
            <a:r>
              <a:rPr kumimoji="0" lang="hr-HR" sz="16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Podturen</a:t>
            </a: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Sudionici: učenice</a:t>
            </a:r>
            <a:r>
              <a:rPr kumimoji="0" lang="hr-HR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2. </a:t>
            </a:r>
            <a:r>
              <a:rPr lang="hr-HR" sz="1600" dirty="0" smtClean="0">
                <a:solidFill>
                  <a:prstClr val="black"/>
                </a:solidFill>
                <a:latin typeface="Calibri"/>
              </a:rPr>
              <a:t>KO razreda </a:t>
            </a:r>
            <a:r>
              <a:rPr lang="hr-HR" sz="1600" dirty="0" err="1" smtClean="0">
                <a:solidFill>
                  <a:prstClr val="black"/>
                </a:solidFill>
                <a:latin typeface="Calibri"/>
              </a:rPr>
              <a:t>Evita</a:t>
            </a:r>
            <a:r>
              <a:rPr lang="hr-HR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hr-HR" sz="1600" dirty="0" err="1" smtClean="0">
                <a:solidFill>
                  <a:prstClr val="black"/>
                </a:solidFill>
                <a:latin typeface="Calibri"/>
              </a:rPr>
              <a:t>Zorec</a:t>
            </a:r>
            <a:r>
              <a:rPr lang="hr-HR" sz="1600" dirty="0" smtClean="0">
                <a:solidFill>
                  <a:prstClr val="black"/>
                </a:solidFill>
                <a:latin typeface="Calibri"/>
              </a:rPr>
              <a:t> i Stjepana </a:t>
            </a:r>
            <a:r>
              <a:rPr lang="hr-HR" sz="1600" dirty="0" err="1" smtClean="0">
                <a:solidFill>
                  <a:prstClr val="black"/>
                </a:solidFill>
                <a:latin typeface="Calibri"/>
              </a:rPr>
              <a:t>Telebuh</a:t>
            </a:r>
            <a:r>
              <a:rPr lang="hr-HR" sz="1600" dirty="0" smtClean="0">
                <a:solidFill>
                  <a:prstClr val="black"/>
                </a:solidFill>
                <a:latin typeface="Calibri"/>
              </a:rPr>
              <a:t> (zanimanje krojač) i mentorica Ana-Marija </a:t>
            </a:r>
            <a:r>
              <a:rPr lang="hr-HR" sz="1600" dirty="0" err="1" smtClean="0">
                <a:solidFill>
                  <a:prstClr val="black"/>
                </a:solidFill>
                <a:latin typeface="Calibri"/>
              </a:rPr>
              <a:t>Bogdanović</a:t>
            </a:r>
            <a:endParaRPr kumimoji="0" lang="hr-HR" sz="16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072" y="3595689"/>
            <a:ext cx="4137891" cy="28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45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558800" y="1752600"/>
            <a:ext cx="117500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SVI SVETI </a:t>
            </a:r>
          </a:p>
          <a:p>
            <a:pPr>
              <a:lnSpc>
                <a:spcPts val="2100"/>
              </a:lnSpc>
            </a:pPr>
            <a:endParaRPr lang="en-US" dirty="0"/>
          </a:p>
        </p:txBody>
      </p:sp>
      <p:sp>
        <p:nvSpPr>
          <p:cNvPr id="5" name="TekstniOkvir 4"/>
          <p:cNvSpPr txBox="1"/>
          <p:nvPr/>
        </p:nvSpPr>
        <p:spPr>
          <a:xfrm>
            <a:off x="558800" y="2019300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901700" y="2019300"/>
            <a:ext cx="3528210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l-PL" sz="1606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28. - 31. X. 2019. Gospodarska </a:t>
            </a:r>
            <a:r>
              <a:rPr lang="pl-PL" sz="1606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škola</a:t>
            </a:r>
            <a:endParaRPr lang="en-US" sz="1606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558800" y="2273300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901700" y="2273300"/>
            <a:ext cx="2683427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Izlo</a:t>
            </a:r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žbeno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prodajni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aranžmani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558800" y="2514600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901700" y="2514600"/>
            <a:ext cx="2697854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</a:rPr>
              <a:t>Zadrugari: svi u</a:t>
            </a:r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čenici cvjećari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558800" y="2755900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901700" y="2755900"/>
            <a:ext cx="3040897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Mentori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sve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sekcije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poljoprivrede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67" y="322593"/>
            <a:ext cx="1296000" cy="86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://ss-gospodarska-ck.skole.hr/upload/ss-gospodarska-ck/album/159/large_img_1786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2"/>
          <a:stretch/>
        </p:blipFill>
        <p:spPr bwMode="auto">
          <a:xfrm>
            <a:off x="4566022" y="2305370"/>
            <a:ext cx="4266299" cy="344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RODAJA ARANŽMANA.jpg"/>
          <p:cNvPicPr>
            <a:picLocks noChangeAspect="1"/>
          </p:cNvPicPr>
          <p:nvPr/>
        </p:nvPicPr>
        <p:blipFill>
          <a:blip r:embed="rId4" cstate="print"/>
          <a:srcRect l="5797" t="16848" r="6382" b="2608"/>
          <a:stretch>
            <a:fillRect/>
          </a:stretch>
        </p:blipFill>
        <p:spPr>
          <a:xfrm>
            <a:off x="243694" y="3518704"/>
            <a:ext cx="3981065" cy="243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77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1" y="-10074"/>
            <a:ext cx="9144000" cy="685800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409063" y="1344230"/>
            <a:ext cx="5102166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hr-HR" sz="1606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PREDSTAVLJANJE NA SAJMU MESAP JESEN 2018.</a:t>
            </a:r>
          </a:p>
          <a:p>
            <a:pPr>
              <a:lnSpc>
                <a:spcPts val="1800"/>
              </a:lnSpc>
            </a:pPr>
            <a:endParaRPr lang="hr-HR" sz="1606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endParaRPr lang="hr-HR" sz="1606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US" sz="1606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6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482600" y="1982182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717793" y="1682335"/>
            <a:ext cx="2101537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hr-HR" sz="1606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17. i 18. studeni 2018.</a:t>
            </a:r>
            <a:endParaRPr lang="en-US" sz="1606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2960146" y="1683505"/>
            <a:ext cx="95859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hr-HR" sz="1606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Nedelišće</a:t>
            </a:r>
            <a:endParaRPr lang="en-US" sz="1606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459315" y="2454514"/>
            <a:ext cx="72136" cy="2474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8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8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653839" y="1982182"/>
            <a:ext cx="4089261" cy="12667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8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Izlo</a:t>
            </a:r>
            <a:r>
              <a:rPr lang="en-US" sz="1608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žbeno-prodajni</a:t>
            </a:r>
            <a:r>
              <a:rPr lang="en-US" sz="1608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8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štand</a:t>
            </a:r>
            <a:r>
              <a:rPr lang="hr-HR" sz="1608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8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promocija</a:t>
            </a:r>
            <a:r>
              <a:rPr lang="en-US" sz="1608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8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škole</a:t>
            </a:r>
            <a:r>
              <a:rPr lang="hr-HR" sz="1608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 </a:t>
            </a:r>
          </a:p>
          <a:p>
            <a:r>
              <a:rPr lang="hr-HR" sz="1608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zanimanja</a:t>
            </a:r>
          </a:p>
          <a:p>
            <a:r>
              <a:rPr lang="hr-HR" sz="1608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Učenici i nastavnici Gospodarske škole</a:t>
            </a:r>
          </a:p>
          <a:p>
            <a:endParaRPr lang="hr-HR" sz="1608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Opširnije 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o događaju pročitajte 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ovdje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hr-HR" sz="1608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941" y="4090944"/>
            <a:ext cx="3233427" cy="2422131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474" y="1306736"/>
            <a:ext cx="3243895" cy="2429972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96" y="3441306"/>
            <a:ext cx="4445268" cy="33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550" t="22011" r="55323" b="66513"/>
          <a:stretch>
            <a:fillRect/>
          </a:stretch>
        </p:blipFill>
        <p:spPr bwMode="auto">
          <a:xfrm>
            <a:off x="694479" y="250783"/>
            <a:ext cx="1574159" cy="11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166" y="1678329"/>
            <a:ext cx="783771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ODJELU PEDIJATRIJE DAROVALI 30 MEDVJEDIĆA</a:t>
            </a:r>
            <a:endParaRPr lang="hr-HR" sz="1600" b="1" dirty="0" smtClean="0"/>
          </a:p>
          <a:p>
            <a:endParaRPr lang="hr-HR" sz="1600" b="1" dirty="0" smtClean="0"/>
          </a:p>
          <a:p>
            <a:r>
              <a:rPr lang="hr-HR" sz="1600" b="1" dirty="0" smtClean="0"/>
              <a:t>23. Studeni 2018.</a:t>
            </a:r>
            <a:endParaRPr lang="hr-HR" sz="1600" dirty="0" smtClean="0"/>
          </a:p>
          <a:p>
            <a:pPr>
              <a:lnSpc>
                <a:spcPct val="150000"/>
              </a:lnSpc>
            </a:pPr>
            <a:r>
              <a:rPr lang="hr-HR" sz="1600" dirty="0" smtClean="0"/>
              <a:t>Učenici 1., 2. i 3. razreda smjera krojač </a:t>
            </a:r>
          </a:p>
          <a:p>
            <a:pPr>
              <a:lnSpc>
                <a:spcPct val="150000"/>
              </a:lnSpc>
            </a:pPr>
            <a:r>
              <a:rPr lang="hr-HR" sz="1600" dirty="0" smtClean="0"/>
              <a:t>i nastavnica Jadranka </a:t>
            </a:r>
            <a:r>
              <a:rPr lang="hr-HR" sz="1600" dirty="0" err="1" smtClean="0"/>
              <a:t>Prošev</a:t>
            </a:r>
            <a:endParaRPr lang="hr-HR" sz="1600" dirty="0" smtClean="0"/>
          </a:p>
          <a:p>
            <a:pPr>
              <a:lnSpc>
                <a:spcPct val="150000"/>
              </a:lnSpc>
            </a:pPr>
            <a:r>
              <a:rPr lang="hr-HR" sz="1600" dirty="0" smtClean="0"/>
              <a:t>Opširnije o događaju pročitajte </a:t>
            </a:r>
            <a:r>
              <a:rPr lang="hr-HR" sz="1600" dirty="0" smtClean="0">
                <a:hlinkClick r:id="rId3"/>
              </a:rPr>
              <a:t>ovdje.</a:t>
            </a:r>
            <a:endParaRPr lang="hr-HR" sz="1600" dirty="0" smtClean="0"/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endParaRPr lang="hr-HR" sz="1600" b="1" dirty="0" smtClean="0"/>
          </a:p>
          <a:p>
            <a:pPr>
              <a:buFont typeface="Arial" pitchFamily="34" charset="0"/>
              <a:buChar char="•"/>
            </a:pPr>
            <a:endParaRPr lang="hr-HR" sz="1600" b="1" dirty="0" smtClean="0"/>
          </a:p>
          <a:p>
            <a:endParaRPr lang="hr-HR" sz="1600" b="1" dirty="0" smtClean="0"/>
          </a:p>
          <a:p>
            <a:pPr>
              <a:buFont typeface="Arial" pitchFamily="34" charset="0"/>
              <a:buChar char="•"/>
            </a:pPr>
            <a:endParaRPr lang="hr-HR" sz="16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05"/>
          <a:stretch/>
        </p:blipFill>
        <p:spPr>
          <a:xfrm>
            <a:off x="5291764" y="1365812"/>
            <a:ext cx="3541486" cy="217521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r="5715" b="39471"/>
          <a:stretch/>
        </p:blipFill>
        <p:spPr>
          <a:xfrm>
            <a:off x="263879" y="3847695"/>
            <a:ext cx="4885598" cy="240082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2" t="25397" r="14128" b="8147"/>
          <a:stretch/>
        </p:blipFill>
        <p:spPr>
          <a:xfrm>
            <a:off x="5291764" y="3847695"/>
            <a:ext cx="3570514" cy="23803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792</Words>
  <Application>Microsoft Office PowerPoint</Application>
  <PresentationFormat>Prikaz na zaslonu (4:3)</PresentationFormat>
  <Paragraphs>228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Profesor</dc:creator>
  <cp:lastModifiedBy>Korisnik</cp:lastModifiedBy>
  <cp:revision>136</cp:revision>
  <dcterms:created xsi:type="dcterms:W3CDTF">2014-11-13T07:50:31Z</dcterms:created>
  <dcterms:modified xsi:type="dcterms:W3CDTF">2019-05-20T09:10:31Z</dcterms:modified>
</cp:coreProperties>
</file>