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6" r:id="rId4"/>
    <p:sldId id="287" r:id="rId5"/>
    <p:sldId id="257" r:id="rId6"/>
    <p:sldId id="263" r:id="rId7"/>
    <p:sldId id="258" r:id="rId8"/>
    <p:sldId id="264" r:id="rId9"/>
    <p:sldId id="265" r:id="rId10"/>
    <p:sldId id="270" r:id="rId11"/>
    <p:sldId id="275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>
      <p:cViewPr varScale="1">
        <p:scale>
          <a:sx n="47" d="100"/>
          <a:sy n="47" d="100"/>
        </p:scale>
        <p:origin x="-3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0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26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91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55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54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7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16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22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7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4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76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4F9EE-62E1-4741-AEC9-1FD6D9A3D1F7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CB9A-B262-4020-9A57-F67A71E92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46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73400" y="952500"/>
            <a:ext cx="418063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6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6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6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086100" y="3035300"/>
            <a:ext cx="3200107" cy="10932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8" smtClean="0">
                <a:solidFill>
                  <a:srgbClr val="000000"/>
                </a:solidFill>
                <a:latin typeface="Arial" panose="020B0604020202020204" pitchFamily="34" charset="0"/>
              </a:rPr>
              <a:t>SPOMENICA </a:t>
            </a:r>
          </a:p>
          <a:p>
            <a:pPr>
              <a:lnSpc>
                <a:spcPts val="4600"/>
              </a:lnSpc>
            </a:pPr>
            <a:endParaRPr lang="en-US"/>
          </a:p>
        </p:txBody>
      </p:sp>
      <p:sp>
        <p:nvSpPr>
          <p:cNvPr id="5" name="TekstniOkvir 4"/>
          <p:cNvSpPr txBox="1"/>
          <p:nvPr/>
        </p:nvSpPr>
        <p:spPr>
          <a:xfrm>
            <a:off x="3683000" y="4191000"/>
            <a:ext cx="193001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141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ČENIČKE ZADRUGE </a:t>
            </a:r>
          </a:p>
          <a:p>
            <a:pPr>
              <a:lnSpc>
                <a:spcPts val="1600"/>
              </a:lnSpc>
            </a:pPr>
            <a:endParaRPr lang="en-US" sz="141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184400" y="4445000"/>
            <a:ext cx="493436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pl-PL" sz="14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UPANIJSKE SMOTRE od 11.travnja 2016. do svibnja 2017. </a:t>
            </a:r>
          </a:p>
          <a:p>
            <a:pPr>
              <a:lnSpc>
                <a:spcPts val="1600"/>
              </a:lnSpc>
            </a:pPr>
            <a:endParaRPr lang="en-US" sz="141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56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71" y="1201195"/>
            <a:ext cx="8351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1600" b="1" dirty="0" smtClean="0"/>
              <a:t>RADIONICE: IZRADA STOLNJAKA, IZRADA PREDMETA OD GLINE, IZRADA SAPUNA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r-HR" sz="1600" b="1" dirty="0" smtClean="0"/>
              <a:t>lipnja 2016.</a:t>
            </a:r>
          </a:p>
          <a:p>
            <a:r>
              <a:rPr lang="hr-HR" sz="1600" dirty="0" smtClean="0"/>
              <a:t>Projekt: </a:t>
            </a:r>
          </a:p>
          <a:p>
            <a:r>
              <a:rPr lang="hr-HR" sz="1600" dirty="0" smtClean="0"/>
              <a:t>Connect, Share and Get Enlighted</a:t>
            </a:r>
          </a:p>
          <a:p>
            <a:endParaRPr lang="hr-HR" sz="1600" dirty="0" smtClean="0"/>
          </a:p>
          <a:p>
            <a:r>
              <a:rPr lang="hr-HR" sz="1600" dirty="0" smtClean="0"/>
              <a:t>Voditeljice: </a:t>
            </a:r>
          </a:p>
          <a:p>
            <a:r>
              <a:rPr lang="hr-HR" sz="1600" dirty="0" smtClean="0"/>
              <a:t>              Ana-Marija Bogdanović</a:t>
            </a:r>
          </a:p>
          <a:p>
            <a:r>
              <a:rPr lang="hr-HR" sz="1600" dirty="0" smtClean="0"/>
              <a:t>              Ines Šarić</a:t>
            </a:r>
          </a:p>
          <a:p>
            <a:r>
              <a:rPr lang="hr-HR" sz="1600" dirty="0" smtClean="0"/>
              <a:t>              Dunja Geršak</a:t>
            </a:r>
          </a:p>
          <a:p>
            <a:endParaRPr lang="hr-HR" sz="1600" dirty="0" smtClean="0"/>
          </a:p>
          <a:p>
            <a:endParaRPr lang="hr-HR" dirty="0"/>
          </a:p>
        </p:txBody>
      </p:sp>
      <p:pic>
        <p:nvPicPr>
          <p:cNvPr id="8" name="Picture 7" descr="izrada stolnj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387" y="2231019"/>
            <a:ext cx="2432613" cy="3648920"/>
          </a:xfrm>
          <a:prstGeom prst="rect">
            <a:avLst/>
          </a:prstGeom>
        </p:spPr>
      </p:pic>
      <p:pic>
        <p:nvPicPr>
          <p:cNvPr id="9" name="Picture 8" descr="glina.jpg"/>
          <p:cNvPicPr>
            <a:picLocks noChangeAspect="1"/>
          </p:cNvPicPr>
          <p:nvPr/>
        </p:nvPicPr>
        <p:blipFill>
          <a:blip r:embed="rId4" cstate="print"/>
          <a:srcRect l="10658" t="16719" r="29342" b="22066"/>
          <a:stretch>
            <a:fillRect/>
          </a:stretch>
        </p:blipFill>
        <p:spPr>
          <a:xfrm>
            <a:off x="3476313" y="4272606"/>
            <a:ext cx="3229338" cy="2199220"/>
          </a:xfrm>
          <a:prstGeom prst="rect">
            <a:avLst/>
          </a:prstGeom>
        </p:spPr>
      </p:pic>
      <p:pic>
        <p:nvPicPr>
          <p:cNvPr id="10" name="Picture 9" descr="SAPUN.jpg"/>
          <p:cNvPicPr>
            <a:picLocks noChangeAspect="1"/>
          </p:cNvPicPr>
          <p:nvPr/>
        </p:nvPicPr>
        <p:blipFill>
          <a:blip r:embed="rId5" cstate="print"/>
          <a:srcRect b="14917"/>
          <a:stretch>
            <a:fillRect/>
          </a:stretch>
        </p:blipFill>
        <p:spPr>
          <a:xfrm>
            <a:off x="3474334" y="2243533"/>
            <a:ext cx="3231749" cy="20622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40" y="1909823"/>
            <a:ext cx="77407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STRUČNI SKUP ZA VODITELJE UČENIČKIH ZADRUGA VUKOVARSKO - SRIJEMSKE ŽUPANIJE 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Vinkovci, 27. Studeni 2016.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Estetsko uređenje izložbenog prostora – voditeljica mag.ing. Karmela Radošević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Izrada nakita od kože scrapbooking tehnikom – voditeljica Patricija Burazin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5" name="Picture 4" descr="11221635_177328535949892_262158799048897531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964" y="3912243"/>
            <a:ext cx="4287457" cy="2572474"/>
          </a:xfrm>
          <a:prstGeom prst="rect">
            <a:avLst/>
          </a:prstGeom>
        </p:spPr>
      </p:pic>
      <p:pic>
        <p:nvPicPr>
          <p:cNvPr id="6" name="Picture 5" descr="12321282_179840109032068_5508449779957664663_n.jpg"/>
          <p:cNvPicPr>
            <a:picLocks noChangeAspect="1"/>
          </p:cNvPicPr>
          <p:nvPr/>
        </p:nvPicPr>
        <p:blipFill>
          <a:blip r:embed="rId4" cstate="print"/>
          <a:srcRect l="24848"/>
          <a:stretch>
            <a:fillRect/>
          </a:stretch>
        </p:blipFill>
        <p:spPr>
          <a:xfrm>
            <a:off x="5694745" y="3540872"/>
            <a:ext cx="2862804" cy="28570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678329"/>
            <a:ext cx="7837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RADIONICA S UČENICIMA III. OŠ ČAKOVEC</a:t>
            </a:r>
          </a:p>
          <a:p>
            <a:endParaRPr lang="hr-HR" sz="1600" b="1" dirty="0" smtClean="0"/>
          </a:p>
          <a:p>
            <a:r>
              <a:rPr lang="hr-HR" sz="1600" b="1" dirty="0" smtClean="0"/>
              <a:t>15. prosinca 2016.</a:t>
            </a:r>
            <a:endParaRPr lang="hr-HR" sz="1600" dirty="0" smtClean="0"/>
          </a:p>
          <a:p>
            <a:pPr>
              <a:lnSpc>
                <a:spcPct val="150000"/>
              </a:lnSpc>
            </a:pPr>
            <a:r>
              <a:rPr lang="hr-HR" sz="1600" dirty="0" smtClean="0"/>
              <a:t> Sudionici: budući cvjećari, učenici 1.CVO razreda</a:t>
            </a:r>
          </a:p>
          <a:p>
            <a:pPr>
              <a:lnSpc>
                <a:spcPct val="150000"/>
              </a:lnSpc>
            </a:pPr>
            <a:r>
              <a:rPr lang="hr-HR" sz="1600" dirty="0" smtClean="0"/>
              <a:t>Voditeljica radionice: Dunja Geršak</a:t>
            </a:r>
          </a:p>
          <a:p>
            <a:pPr>
              <a:lnSpc>
                <a:spcPct val="150000"/>
              </a:lnSpc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7" name="Picture 6" descr="treća3.jpg"/>
          <p:cNvPicPr>
            <a:picLocks noChangeAspect="1"/>
          </p:cNvPicPr>
          <p:nvPr/>
        </p:nvPicPr>
        <p:blipFill>
          <a:blip r:embed="rId3" cstate="print"/>
          <a:srcRect t="22556" r="18371" b="10682"/>
          <a:stretch>
            <a:fillRect/>
          </a:stretch>
        </p:blipFill>
        <p:spPr>
          <a:xfrm>
            <a:off x="401182" y="3842795"/>
            <a:ext cx="4379163" cy="2384385"/>
          </a:xfrm>
          <a:prstGeom prst="rect">
            <a:avLst/>
          </a:prstGeom>
        </p:spPr>
      </p:pic>
      <p:pic>
        <p:nvPicPr>
          <p:cNvPr id="8" name="Picture 7" descr="treć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1303" y="1423686"/>
            <a:ext cx="3572567" cy="2378366"/>
          </a:xfrm>
          <a:prstGeom prst="rect">
            <a:avLst/>
          </a:prstGeom>
        </p:spPr>
      </p:pic>
      <p:pic>
        <p:nvPicPr>
          <p:cNvPr id="9" name="Picture 8" descr="treć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9240" y="3890852"/>
            <a:ext cx="3576577" cy="23809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678329"/>
            <a:ext cx="78377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ULJEPŠAVANJE ŠTIĆENIKA DOMA ZA ODRASLE OSOBE U OREHOVICI</a:t>
            </a:r>
          </a:p>
          <a:p>
            <a:endParaRPr lang="hr-HR" sz="1600" b="1" dirty="0" smtClean="0"/>
          </a:p>
          <a:p>
            <a:r>
              <a:rPr lang="hr-HR" sz="1600" b="1" dirty="0" smtClean="0"/>
              <a:t>13. prosinca 2016.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Voditeljica radionice: Nives Kocijan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Zadrugari: učenici završnih razreda zanimanja frizer</a:t>
            </a:r>
          </a:p>
          <a:p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8" name="Picture 7" descr="orehov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68" y="4331536"/>
            <a:ext cx="2845753" cy="2179223"/>
          </a:xfrm>
          <a:prstGeom prst="rect">
            <a:avLst/>
          </a:prstGeom>
        </p:spPr>
      </p:pic>
      <p:pic>
        <p:nvPicPr>
          <p:cNvPr id="9" name="Picture 8" descr="orehovic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9228" y="4074287"/>
            <a:ext cx="2981057" cy="2436471"/>
          </a:xfrm>
          <a:prstGeom prst="rect">
            <a:avLst/>
          </a:prstGeom>
        </p:spPr>
      </p:pic>
      <p:pic>
        <p:nvPicPr>
          <p:cNvPr id="10" name="Picture 9" descr="orehovic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6231" y="1979272"/>
            <a:ext cx="3060528" cy="20331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6" y="1493134"/>
            <a:ext cx="783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EUROPSKI TJEDAN VJEŠTINA</a:t>
            </a:r>
          </a:p>
          <a:p>
            <a:endParaRPr lang="hr-HR" sz="1600" b="1" dirty="0" smtClean="0"/>
          </a:p>
          <a:p>
            <a:r>
              <a:rPr lang="hr-HR" sz="1600" b="1" dirty="0" smtClean="0"/>
              <a:t>Od 8. do 10. prosinca 2016. 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Sudionici: zadrugari svih zanimanja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8" name="Picture 7" descr="BICIK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724" y="1284640"/>
            <a:ext cx="2747452" cy="1828949"/>
          </a:xfrm>
          <a:prstGeom prst="rect">
            <a:avLst/>
          </a:prstGeom>
        </p:spPr>
      </p:pic>
      <p:pic>
        <p:nvPicPr>
          <p:cNvPr id="9" name="Picture 8" descr="CVJEĆ.JPG"/>
          <p:cNvPicPr>
            <a:picLocks noChangeAspect="1"/>
          </p:cNvPicPr>
          <p:nvPr/>
        </p:nvPicPr>
        <p:blipFill>
          <a:blip r:embed="rId4" cstate="print"/>
          <a:srcRect t="2740" r="27322"/>
          <a:stretch>
            <a:fillRect/>
          </a:stretch>
        </p:blipFill>
        <p:spPr>
          <a:xfrm>
            <a:off x="490495" y="3761772"/>
            <a:ext cx="2623095" cy="2336761"/>
          </a:xfrm>
          <a:prstGeom prst="rect">
            <a:avLst/>
          </a:prstGeom>
        </p:spPr>
      </p:pic>
      <p:pic>
        <p:nvPicPr>
          <p:cNvPr id="10" name="Picture 9" descr="OBU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0440" y="2925177"/>
            <a:ext cx="2558005" cy="1702837"/>
          </a:xfrm>
          <a:prstGeom prst="rect">
            <a:avLst/>
          </a:prstGeom>
        </p:spPr>
      </p:pic>
      <p:pic>
        <p:nvPicPr>
          <p:cNvPr id="11" name="Picture 10" descr="FRI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1594" y="4623228"/>
            <a:ext cx="2858947" cy="19031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550" t="22011" r="55323" b="66513"/>
          <a:stretch>
            <a:fillRect/>
          </a:stretch>
        </p:blipFill>
        <p:spPr bwMode="auto">
          <a:xfrm>
            <a:off x="694479" y="250783"/>
            <a:ext cx="1574159" cy="1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5" y="1678329"/>
            <a:ext cx="82053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FRIZIRANJE ZA SUPERTALENT –U POVODU MEĐUNARODNOG DANA OSOBA S INVALIDITETOM</a:t>
            </a:r>
          </a:p>
          <a:p>
            <a:endParaRPr lang="hr-HR" sz="1600" b="1" dirty="0" smtClean="0"/>
          </a:p>
          <a:p>
            <a:r>
              <a:rPr lang="hr-HR" sz="1600" b="1" dirty="0" smtClean="0"/>
              <a:t>Prosinac 2016.</a:t>
            </a:r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Voditeljica: Nives Kocijan</a:t>
            </a:r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Zadrugari: učenici 3. razreda smjera frizer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8" name="Picture 7" descr="frizira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202" y="2003979"/>
            <a:ext cx="3727798" cy="2294108"/>
          </a:xfrm>
          <a:prstGeom prst="rect">
            <a:avLst/>
          </a:prstGeom>
        </p:spPr>
      </p:pic>
      <p:pic>
        <p:nvPicPr>
          <p:cNvPr id="9" name="Picture 8" descr="friziranje2.JPG"/>
          <p:cNvPicPr>
            <a:picLocks noChangeAspect="1"/>
          </p:cNvPicPr>
          <p:nvPr/>
        </p:nvPicPr>
        <p:blipFill>
          <a:blip r:embed="rId4" cstate="print"/>
          <a:srcRect t="13333" b="13222"/>
          <a:stretch>
            <a:fillRect/>
          </a:stretch>
        </p:blipFill>
        <p:spPr>
          <a:xfrm>
            <a:off x="321536" y="3865943"/>
            <a:ext cx="4840773" cy="24769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22300" y="1685471"/>
            <a:ext cx="806015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RADIONICE ZA UČENIKE CENTRA ZA ODGOJ I OBRAZOVANJE: IZRADA</a:t>
            </a:r>
          </a:p>
          <a:p>
            <a:pPr>
              <a:lnSpc>
                <a:spcPts val="2100"/>
              </a:lnSpc>
            </a:pP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PRIVJESAKA ZA KLJUČEVE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ts val="2100"/>
              </a:lnSpc>
            </a:pPr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622300" y="24257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65200" y="2425700"/>
            <a:ext cx="1707199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Projekt: Učim, učiš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22300" y="2792846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29574" y="2828472"/>
            <a:ext cx="5010731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Voditeljica: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Ana-Marija Bogdanović, mag.ing.techn.text.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22300" y="32512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65200" y="3251200"/>
            <a:ext cx="699601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Učenice: Kristina Golub, 2.KPO; Tanja Treska, 2.KPO i Valentina Vaš, 2.KPO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niOkvir 11"/>
          <p:cNvSpPr txBox="1"/>
          <p:nvPr/>
        </p:nvSpPr>
        <p:spPr>
          <a:xfrm>
            <a:off x="655947" y="3664857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kstniOkvir 12"/>
          <p:cNvSpPr txBox="1"/>
          <p:nvPr/>
        </p:nvSpPr>
        <p:spPr>
          <a:xfrm>
            <a:off x="975097" y="3676732"/>
            <a:ext cx="2140009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Datum: 2. i 3. 03. 2017.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učim učiš.jpg"/>
          <p:cNvPicPr>
            <a:picLocks noChangeAspect="1"/>
          </p:cNvPicPr>
          <p:nvPr/>
        </p:nvPicPr>
        <p:blipFill>
          <a:blip r:embed="rId3" cstate="print"/>
          <a:srcRect t="26037" r="13834"/>
          <a:stretch>
            <a:fillRect/>
          </a:stretch>
        </p:blipFill>
        <p:spPr>
          <a:xfrm>
            <a:off x="2060294" y="3983791"/>
            <a:ext cx="4757195" cy="2713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16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22300" y="1685471"/>
            <a:ext cx="791588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RADIONICE ZA UČENIKE CENTRA ZA ODGOJ I OBRAZOVANJE: izrada </a:t>
            </a:r>
          </a:p>
          <a:p>
            <a:pPr>
              <a:lnSpc>
                <a:spcPts val="2100"/>
              </a:lnSpc>
            </a:pP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pom-poma i Uskrsnog vijenca</a:t>
            </a:r>
            <a:endParaRPr lang="en-US" sz="181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622300" y="24257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65200" y="2425700"/>
            <a:ext cx="1707199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Projekt: Učim, učiš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22300" y="2792846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29574" y="2828472"/>
            <a:ext cx="5010731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Voditeljica: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Ana-Marija Bogdanović, mag.ing.techn.text.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22300" y="32512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65200" y="3251200"/>
            <a:ext cx="7016921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Učenice: Kristijana Barić, 3.KPO; Elena Modlic, 3.KPO i Tanja Treska, 2.KPO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niOkvir 11"/>
          <p:cNvSpPr txBox="1"/>
          <p:nvPr/>
        </p:nvSpPr>
        <p:spPr>
          <a:xfrm>
            <a:off x="655947" y="3664857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kstniOkvir 12"/>
          <p:cNvSpPr txBox="1"/>
          <p:nvPr/>
        </p:nvSpPr>
        <p:spPr>
          <a:xfrm>
            <a:off x="975097" y="3676732"/>
            <a:ext cx="192039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Datum: 16. 03. 2017.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pompom.jpg"/>
          <p:cNvPicPr>
            <a:picLocks noChangeAspect="1"/>
          </p:cNvPicPr>
          <p:nvPr/>
        </p:nvPicPr>
        <p:blipFill>
          <a:blip r:embed="rId3" cstate="print"/>
          <a:srcRect l="2984" t="26642" r="5395"/>
          <a:stretch>
            <a:fillRect/>
          </a:stretch>
        </p:blipFill>
        <p:spPr>
          <a:xfrm>
            <a:off x="2118167" y="3981465"/>
            <a:ext cx="5104436" cy="2715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165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22300" y="1685471"/>
            <a:ext cx="785176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RADIONICE ZA UČENIKE CENTRA ZA ODGOJ I OBRAZOVANJE: izrada</a:t>
            </a:r>
          </a:p>
          <a:p>
            <a:pPr>
              <a:lnSpc>
                <a:spcPts val="2100"/>
              </a:lnSpc>
            </a:pP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torbica – našivanje gumbi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ts val="2100"/>
              </a:lnSpc>
            </a:pPr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622300" y="24257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65200" y="2425700"/>
            <a:ext cx="1707199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Projekt: Učim, učiš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22300" y="2792846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29574" y="2828472"/>
            <a:ext cx="5010731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Voditeljica: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Ana-Marija Bogdanović, mag.ing.techn.text.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22300" y="32512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65200" y="3251200"/>
            <a:ext cx="776385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Učenice: Kristina Golub, Tanja Treska i Valentina Vaš, 2.KPO; Kristijana Barić, 3.KPO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niOkvir 11"/>
          <p:cNvSpPr txBox="1"/>
          <p:nvPr/>
        </p:nvSpPr>
        <p:spPr>
          <a:xfrm>
            <a:off x="655947" y="3664857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kstniOkvir 12"/>
          <p:cNvSpPr txBox="1"/>
          <p:nvPr/>
        </p:nvSpPr>
        <p:spPr>
          <a:xfrm>
            <a:off x="975097" y="3676732"/>
            <a:ext cx="192039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Datum: 30. 03. 2017.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gum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4141" y="3633076"/>
            <a:ext cx="4259484" cy="3059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16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82600" y="265736"/>
            <a:ext cx="2234586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 </a:t>
            </a:r>
          </a:p>
          <a:p>
            <a:pPr>
              <a:lnSpc>
                <a:spcPts val="4600"/>
              </a:lnSpc>
            </a:pP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93524" y="945588"/>
            <a:ext cx="4969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01700" y="1015036"/>
            <a:ext cx="742191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Voditeljica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109969" y="927100"/>
            <a:ext cx="231634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JADRANKA PRO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ŠEV,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stručni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učitelj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58631" y="1577693"/>
            <a:ext cx="1409040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SEKCIJE: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1. IX. 201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60591" y="1824299"/>
            <a:ext cx="423834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1.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POLJOPRIVREDA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vo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sv-SE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arska: NATALIJA   VARGA, dipl. ing. agr. </a:t>
            </a: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747776" y="2073798"/>
            <a:ext cx="4837140" cy="6540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vrtlarska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BISERKA VOJNOVI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 dipl.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mentor 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cvjeć</a:t>
            </a:r>
            <a:r>
              <a:rPr lang="sv-SE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arska: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ANDREJA KALŠAN</a:t>
            </a:r>
            <a:r>
              <a:rPr lang="sv-SE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dipl. ing. agr. </a:t>
            </a:r>
          </a:p>
          <a:p>
            <a:pPr>
              <a:lnSpc>
                <a:spcPts val="17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724627" y="2528748"/>
            <a:ext cx="5153179" cy="82073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28702">
              <a:lnSpc>
                <a:spcPts val="1600"/>
              </a:lnSpc>
            </a:pP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aran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žerska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LJILJANA ŠKROBAR DRK dipl.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mentor 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dendrološka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KARMELA RADOŠEVIĆ, dipl.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savjetnik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vinarska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VESNA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STUNKOVIĆ, dipl.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8702"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63644" y="3299750"/>
            <a:ext cx="8880356" cy="30777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NJEGOVANJE NARODNE BAŠTINE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izrada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odjevnih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predmeta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ZLATKO  SEREC,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ing</a:t>
            </a:r>
            <a:endParaRPr lang="hr-HR" sz="11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mladi istraživači: DUNJA GERŠAK dipl. Ing. agr.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kreativni krojači: ANA-MARIJA BOGDANOVIĆ, mag. ing. techn. text.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frizerska sekcija: NIVES KOCIJAN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lang="hr-HR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IZRADA UPORABNIH I UKRASNIH PREDMETA: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izrada modnog nakita: DUBRAVKA ŠANTL, dipl. Ing.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izrada stolnog rublja: KATICA KORUNEK, ing.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izrada uporabnih i ukrasnih predmeta u posebnim tehnikama: JADRANKA        			                PROŠEV,ing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slikarska sekcija: INES ŠARIĆ, 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obućarska sekcija: MARIJA DAMIŠ,  </a:t>
            </a:r>
          </a:p>
          <a:p>
            <a:pPr>
              <a:lnSpc>
                <a:spcPts val="1600"/>
              </a:lnSpc>
            </a:pPr>
            <a:endParaRPr lang="hr-HR" sz="11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</a:t>
            </a:r>
          </a:p>
          <a:p>
            <a:pPr>
              <a:lnSpc>
                <a:spcPts val="1600"/>
              </a:lnSpc>
            </a:pPr>
            <a:endParaRPr lang="hr-HR" sz="11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209072" y="4015772"/>
            <a:ext cx="7694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>
              <a:lnSpc>
                <a:spcPts val="1600"/>
              </a:lnSpc>
            </a:pPr>
            <a:endParaRPr lang="en-US" sz="11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08982" y="5626894"/>
            <a:ext cx="5291513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OSOBNE USLUGE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: 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biciklopopravljaona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KARMENKA TOMAŠEK, dipl. Ing . Traff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sekcija vozača: IVICA MLINARIĆ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odnosi s javnošću: ŽELJKA MIHALIC, mag. educ. ej. i inf.</a:t>
            </a:r>
          </a:p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1646660" y="5846340"/>
            <a:ext cx="292387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likovna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sekcija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RUSA TRAJKOVA,  </a:t>
            </a:r>
            <a:r>
              <a:rPr lang="en-US" sz="11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profesor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n-US" sz="11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2908300" y="5727700"/>
            <a:ext cx="7694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hr-HR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36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94524" y="1485543"/>
            <a:ext cx="34896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3. veljače 2017. održano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Školsko,  ujedno i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Županijslo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natjecanje Flora na temu Prigodne dekoracije za Valentinovo.</a:t>
            </a: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Sudjelovalo je osam zadrugara koje je za natjecanje pripremala prof. Karmela Radošević.</a:t>
            </a: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Najbolje znanje i vještine pokazali  su sljedeći učenici zanimanja cvjećar:</a:t>
            </a:r>
          </a:p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1. mjesto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: Simona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Šantek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, plasirana na Državno  natjecanje </a:t>
            </a:r>
          </a:p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2. mjesto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dijele: Sara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Hunjadi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i Patrik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Radiković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696" y="2126170"/>
            <a:ext cx="4062926" cy="2701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734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662472" y="2155572"/>
            <a:ext cx="410547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51. Međunarodna izložba cvijeća FLORAART u Zagrebu,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Bundek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od 30. svibnja do 5. lipnja 2016. 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Međunarodno natjecanje učenika srednjih škola u aranžiranju cvijeća, organizator Poljoprivredna škola Zagreb.</a:t>
            </a:r>
          </a:p>
          <a:p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Aranžiranje na temu „Aranžman u koktel čaši” , osvojeno prvo mjesto.</a:t>
            </a:r>
          </a:p>
          <a:p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Natjecateljica: Lea </a:t>
            </a:r>
            <a:r>
              <a:rPr lang="hr-HR" sz="1600" dirty="0" err="1">
                <a:latin typeface="Arial" panose="020B0604020202020204" pitchFamily="34" charset="0"/>
                <a:cs typeface="Arial" panose="020B0604020202020204" pitchFamily="34" charset="0"/>
              </a:rPr>
              <a:t>Ciglarić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3.cvo</a:t>
            </a: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Mentorica: Karmela Radošević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5" y="1819470"/>
            <a:ext cx="2324412" cy="414279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78" y="566202"/>
            <a:ext cx="1198898" cy="2131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251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" y="18954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82600" y="1600200"/>
            <a:ext cx="3898503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ME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ĐUNARODNI VOĆARSKI SAJAM 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82600" y="198218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74700" y="1982182"/>
            <a:ext cx="109164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XI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- 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XI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009666" y="1982182"/>
            <a:ext cx="2114361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., </a:t>
            </a:r>
            <a:r>
              <a:rPr lang="en-US" sz="1606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Donji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6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Kraljevec</a:t>
            </a:r>
            <a:endParaRPr lang="en-US" sz="1606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82600" y="2274282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74700" y="2274282"/>
            <a:ext cx="3916137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Izlo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žbeno-prodajni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štand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promocija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</a:t>
            </a:r>
            <a:endParaRPr lang="en-US" sz="160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82600" y="256638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74700" y="2566382"/>
            <a:ext cx="389529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Zadrugari: u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čenici članovi voćarske sekcije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82600" y="285848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774700" y="2858482"/>
            <a:ext cx="4086055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čenici koji su sudjelovali u promociji  škole i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825500" y="3112482"/>
            <a:ext cx="451354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proizvoda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od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jabuka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Srpak Juraj, Mesarić Viktor i</a:t>
            </a:r>
          </a:p>
          <a:p>
            <a:pPr>
              <a:lnSpc>
                <a:spcPts val="1800"/>
              </a:lnSpc>
            </a:pP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Kušter Dorjan</a:t>
            </a:r>
            <a:r>
              <a:rPr lang="en-US" sz="1606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82600" y="3676553"/>
            <a:ext cx="239405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 Mentor: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Natalija Varga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WP_20161104_10_38_38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33" y="4014032"/>
            <a:ext cx="4745620" cy="2675227"/>
          </a:xfrm>
          <a:prstGeom prst="rect">
            <a:avLst/>
          </a:prstGeom>
        </p:spPr>
      </p:pic>
      <p:pic>
        <p:nvPicPr>
          <p:cNvPr id="20" name="Picture 19" descr="WP_20161104_11_54_47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11079" y="2674069"/>
            <a:ext cx="4564728" cy="2573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98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82600" y="1684169"/>
            <a:ext cx="5807487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ME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ĐUNARODNO NATJECANJE U ARANŽIRANJU</a:t>
            </a:r>
            <a:endParaRPr lang="en-US" sz="181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50840" y="3069043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93740" y="3069043"/>
            <a:ext cx="2669000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Natjecatelj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Patrik Radiković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50840" y="3437343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893740" y="3462743"/>
            <a:ext cx="327012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Mentorica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prof.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Karmela Radošević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558800" y="2040532"/>
            <a:ext cx="81754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8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889000" y="2040532"/>
            <a:ext cx="2348785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 IX. 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., Vara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ždin</a:t>
            </a:r>
            <a:endParaRPr lang="en-US" sz="181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58800" y="235803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901700" y="2358032"/>
            <a:ext cx="213840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Barok - glazba - cvije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558800" y="2662832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901700" y="2672116"/>
            <a:ext cx="3130985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ran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žiranje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</a:t>
            </a:r>
            <a:r>
              <a:rPr lang="hr-HR" sz="1600" i="1" dirty="0" smtClean="0"/>
              <a:t>Cvjetna slika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 descr="barok glaza.jpg"/>
          <p:cNvPicPr>
            <a:picLocks noChangeAspect="1"/>
          </p:cNvPicPr>
          <p:nvPr/>
        </p:nvPicPr>
        <p:blipFill>
          <a:blip r:embed="rId3" cstate="print"/>
          <a:srcRect l="2743" t="13502" b="9536"/>
          <a:stretch>
            <a:fillRect/>
          </a:stretch>
        </p:blipFill>
        <p:spPr>
          <a:xfrm>
            <a:off x="4328932" y="2236435"/>
            <a:ext cx="3486150" cy="3678228"/>
          </a:xfrm>
          <a:prstGeom prst="rect">
            <a:avLst/>
          </a:prstGeom>
        </p:spPr>
      </p:pic>
      <p:pic>
        <p:nvPicPr>
          <p:cNvPr id="21" name="Picture 20" descr="barok glazba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4318" y="3864980"/>
            <a:ext cx="2027741" cy="2703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080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58800" y="1600200"/>
            <a:ext cx="456201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hr-HR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XI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ME</a:t>
            </a: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ĐUNARODNA IZLOŽBA CVIJEĆA </a:t>
            </a:r>
          </a:p>
          <a:p>
            <a:pPr>
              <a:lnSpc>
                <a:spcPts val="2100"/>
              </a:lnSpc>
            </a:pPr>
            <a:endParaRPr lang="en-US" sz="181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58800" y="1917700"/>
            <a:ext cx="81754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8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89000" y="1917700"/>
            <a:ext cx="3225627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 IX. - 2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 IX. 201</a:t>
            </a:r>
            <a:r>
              <a:rPr lang="hr-H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., Vara</a:t>
            </a:r>
            <a:r>
              <a:rPr lang="sv-SE" sz="18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ždin</a:t>
            </a:r>
            <a:endParaRPr lang="en-US" sz="181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58800" y="22352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01700" y="2235200"/>
            <a:ext cx="213840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Barok - glazba - cvije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58800" y="25400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871126" y="2521481"/>
            <a:ext cx="2645340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6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600" dirty="0" err="1" smtClean="0"/>
              <a:t>Cvjetn</a:t>
            </a:r>
            <a:r>
              <a:rPr lang="hr-HR" sz="1600" dirty="0" smtClean="0"/>
              <a:t>i flamenco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8800" y="286868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01700" y="2868680"/>
            <a:ext cx="4021935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Zadruga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ri: učenici poljoprivrednih zanimanja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558800" y="3160780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901700" y="3160780"/>
            <a:ext cx="2818079" cy="7423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Mentoric</a:t>
            </a:r>
            <a:r>
              <a:rPr lang="hr-HR" sz="1608" dirty="0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Karmela</a:t>
            </a:r>
            <a:r>
              <a:rPr lang="en-US" sz="1608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Rado</a:t>
            </a:r>
            <a:r>
              <a:rPr lang="en-US" sz="1608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šević</a:t>
            </a:r>
            <a:endParaRPr lang="hr-HR" sz="1608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Biserka Vojnović</a:t>
            </a:r>
          </a:p>
          <a:p>
            <a:r>
              <a:rPr lang="hr-HR" sz="1608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Dunja Geršak</a:t>
            </a:r>
            <a:endParaRPr lang="en-US" sz="160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barok glazb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608" y="4166885"/>
            <a:ext cx="3078866" cy="2309150"/>
          </a:xfrm>
          <a:prstGeom prst="rect">
            <a:avLst/>
          </a:prstGeom>
        </p:spPr>
      </p:pic>
      <p:pic>
        <p:nvPicPr>
          <p:cNvPr id="21" name="Picture 20" descr="barok glazba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2472" y="3478908"/>
            <a:ext cx="4025434" cy="3019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50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22300" y="1816100"/>
            <a:ext cx="307776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JESEN U KRALJEVU VRTU </a:t>
            </a:r>
          </a:p>
          <a:p>
            <a:pPr>
              <a:lnSpc>
                <a:spcPts val="2100"/>
              </a:lnSpc>
            </a:pP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622300" y="2133600"/>
            <a:ext cx="72136" cy="2474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8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8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65200" y="2120900"/>
            <a:ext cx="1814599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listopada</a:t>
            </a:r>
            <a:r>
              <a:rPr lang="en-US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201</a:t>
            </a:r>
            <a:r>
              <a:rPr lang="hr-HR" sz="1606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hr-HR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22300" y="24257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65200" y="2425700"/>
            <a:ext cx="366927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Ure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đenje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eksterijera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izložbeno-prodajni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965200" y="2667000"/>
            <a:ext cx="501740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štand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22300" y="29591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65200" y="2959100"/>
            <a:ext cx="338073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Zadrugari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članovi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povrćarske</a:t>
            </a:r>
            <a:r>
              <a:rPr lang="en-US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sekcije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22300" y="32512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65200" y="3251200"/>
            <a:ext cx="2792303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Mentor: Biserka Vojnovi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ć, prof.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je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4303" y="3609854"/>
            <a:ext cx="5011837" cy="2819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16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060700" y="952500"/>
            <a:ext cx="417755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sz="2014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ČENIČKA ZADRUGA “JABUKA” </a:t>
            </a:r>
          </a:p>
          <a:p>
            <a:pPr>
              <a:lnSpc>
                <a:spcPts val="2300"/>
              </a:lnSpc>
            </a:pPr>
            <a:endParaRPr lang="en-US" sz="20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58800" y="1752600"/>
            <a:ext cx="117500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smtClean="0">
                <a:solidFill>
                  <a:srgbClr val="000000"/>
                </a:solidFill>
                <a:latin typeface="Arial" panose="020B0604020202020204" pitchFamily="34" charset="0"/>
              </a:rPr>
              <a:t>SVI SVETI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5" name="TekstniOkvir 4"/>
          <p:cNvSpPr txBox="1"/>
          <p:nvPr/>
        </p:nvSpPr>
        <p:spPr>
          <a:xfrm>
            <a:off x="558800" y="20193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01700" y="2019300"/>
            <a:ext cx="339355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l-PL" sz="1606" dirty="0" smtClean="0">
                <a:solidFill>
                  <a:srgbClr val="000000"/>
                </a:solidFill>
                <a:latin typeface="Arial" panose="020B0604020202020204" pitchFamily="34" charset="0"/>
              </a:rPr>
              <a:t>28. - 31. X. 2016. Gospodarska </a:t>
            </a:r>
            <a:r>
              <a:rPr lang="pl-PL" sz="160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endParaRPr lang="en-US" sz="1606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58800" y="22733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01700" y="2273300"/>
            <a:ext cx="268342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Izlo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žbeno prodajni aranžmani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58800" y="25146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901700" y="2514600"/>
            <a:ext cx="2697854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Zadrugari: svi u</a:t>
            </a:r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čenici cvjećari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58800" y="2755900"/>
            <a:ext cx="72136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01700" y="2755900"/>
            <a:ext cx="3040897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6" smtClean="0">
                <a:solidFill>
                  <a:srgbClr val="000000"/>
                </a:solidFill>
                <a:latin typeface="Arial" panose="020B0604020202020204" pitchFamily="34" charset="0"/>
              </a:rPr>
              <a:t>Mentori: sve sekcije poljoprivrede</a:t>
            </a:r>
            <a:endParaRPr lang="en-US" sz="1606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" y="322593"/>
            <a:ext cx="1296000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ss-gospodarska-ck.skole.hr/upload/ss-gospodarska-ck/album/159/large_img_178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22"/>
          <a:stretch/>
        </p:blipFill>
        <p:spPr bwMode="auto">
          <a:xfrm>
            <a:off x="4566022" y="2305370"/>
            <a:ext cx="4266299" cy="3443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RODAJA ARANŽMANA.jpg"/>
          <p:cNvPicPr>
            <a:picLocks noChangeAspect="1"/>
          </p:cNvPicPr>
          <p:nvPr/>
        </p:nvPicPr>
        <p:blipFill>
          <a:blip r:embed="rId4" cstate="print"/>
          <a:srcRect l="5797" t="16848" r="6382" b="2608"/>
          <a:stretch>
            <a:fillRect/>
          </a:stretch>
        </p:blipFill>
        <p:spPr>
          <a:xfrm>
            <a:off x="243694" y="3518704"/>
            <a:ext cx="3981065" cy="2430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4277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898</Words>
  <Application>Microsoft Office PowerPoint</Application>
  <PresentationFormat>On-screen Show (4:3)</PresentationFormat>
  <Paragraphs>203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Profesor</dc:creator>
  <cp:lastModifiedBy>Zeljka</cp:lastModifiedBy>
  <cp:revision>114</cp:revision>
  <dcterms:created xsi:type="dcterms:W3CDTF">2014-11-13T07:50:31Z</dcterms:created>
  <dcterms:modified xsi:type="dcterms:W3CDTF">2017-04-23T16:53:37Z</dcterms:modified>
</cp:coreProperties>
</file>